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1"/>
  </p:sldMasterIdLst>
  <p:notesMasterIdLst>
    <p:notesMasterId r:id="rId74"/>
  </p:notesMasterIdLst>
  <p:sldIdLst>
    <p:sldId id="900" r:id="rId2"/>
    <p:sldId id="523" r:id="rId3"/>
    <p:sldId id="901" r:id="rId4"/>
    <p:sldId id="902" r:id="rId5"/>
    <p:sldId id="853" r:id="rId6"/>
    <p:sldId id="899" r:id="rId7"/>
    <p:sldId id="500" r:id="rId8"/>
    <p:sldId id="513" r:id="rId9"/>
    <p:sldId id="548" r:id="rId10"/>
    <p:sldId id="547" r:id="rId11"/>
    <p:sldId id="761" r:id="rId12"/>
    <p:sldId id="762" r:id="rId13"/>
    <p:sldId id="763" r:id="rId14"/>
    <p:sldId id="764" r:id="rId15"/>
    <p:sldId id="742" r:id="rId16"/>
    <p:sldId id="766" r:id="rId17"/>
    <p:sldId id="767" r:id="rId18"/>
    <p:sldId id="555" r:id="rId19"/>
    <p:sldId id="550" r:id="rId20"/>
    <p:sldId id="549" r:id="rId21"/>
    <p:sldId id="752" r:id="rId22"/>
    <p:sldId id="859" r:id="rId23"/>
    <p:sldId id="840" r:id="rId24"/>
    <p:sldId id="841" r:id="rId25"/>
    <p:sldId id="836" r:id="rId26"/>
    <p:sldId id="554" r:id="rId27"/>
    <p:sldId id="551" r:id="rId28"/>
    <p:sldId id="552" r:id="rId29"/>
    <p:sldId id="835" r:id="rId30"/>
    <p:sldId id="778" r:id="rId31"/>
    <p:sldId id="839" r:id="rId32"/>
    <p:sldId id="848" r:id="rId33"/>
    <p:sldId id="860" r:id="rId34"/>
    <p:sldId id="845" r:id="rId35"/>
    <p:sldId id="862" r:id="rId36"/>
    <p:sldId id="856" r:id="rId37"/>
    <p:sldId id="854" r:id="rId38"/>
    <p:sldId id="893" r:id="rId39"/>
    <p:sldId id="843" r:id="rId40"/>
    <p:sldId id="842" r:id="rId41"/>
    <p:sldId id="850" r:id="rId42"/>
    <p:sldId id="863" r:id="rId43"/>
    <p:sldId id="851" r:id="rId44"/>
    <p:sldId id="846" r:id="rId45"/>
    <p:sldId id="852" r:id="rId46"/>
    <p:sldId id="858" r:id="rId47"/>
    <p:sldId id="857" r:id="rId48"/>
    <p:sldId id="894" r:id="rId49"/>
    <p:sldId id="847" r:id="rId50"/>
    <p:sldId id="772" r:id="rId51"/>
    <p:sldId id="774" r:id="rId52"/>
    <p:sldId id="775" r:id="rId53"/>
    <p:sldId id="776" r:id="rId54"/>
    <p:sldId id="557" r:id="rId55"/>
    <p:sldId id="880" r:id="rId56"/>
    <p:sldId id="895" r:id="rId57"/>
    <p:sldId id="881" r:id="rId58"/>
    <p:sldId id="882" r:id="rId59"/>
    <p:sldId id="883" r:id="rId60"/>
    <p:sldId id="896" r:id="rId61"/>
    <p:sldId id="897" r:id="rId62"/>
    <p:sldId id="903" r:id="rId63"/>
    <p:sldId id="904" r:id="rId64"/>
    <p:sldId id="898" r:id="rId65"/>
    <p:sldId id="892" r:id="rId66"/>
    <p:sldId id="885" r:id="rId67"/>
    <p:sldId id="886" r:id="rId68"/>
    <p:sldId id="887" r:id="rId69"/>
    <p:sldId id="888" r:id="rId70"/>
    <p:sldId id="889" r:id="rId71"/>
    <p:sldId id="890" r:id="rId72"/>
    <p:sldId id="891" r:id="rId73"/>
  </p:sldIdLst>
  <p:sldSz cx="9144000" cy="6858000" type="overhead"/>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E9B45301-1415-4E47-8A4A-E951400D9F83}">
          <p14:sldIdLst>
            <p14:sldId id="900"/>
            <p14:sldId id="523"/>
            <p14:sldId id="901"/>
            <p14:sldId id="902"/>
            <p14:sldId id="853"/>
            <p14:sldId id="899"/>
          </p14:sldIdLst>
        </p14:section>
        <p14:section name="LS01 (P--&gt;Q)" id="{D8CB6556-321C-4B64-B560-A6DD6F94AF48}">
          <p14:sldIdLst>
            <p14:sldId id="500"/>
            <p14:sldId id="513"/>
            <p14:sldId id="548"/>
            <p14:sldId id="547"/>
            <p14:sldId id="761"/>
            <p14:sldId id="762"/>
            <p14:sldId id="763"/>
            <p14:sldId id="764"/>
            <p14:sldId id="742"/>
            <p14:sldId id="766"/>
            <p14:sldId id="767"/>
            <p14:sldId id="555"/>
          </p14:sldIdLst>
        </p14:section>
        <p14:section name="LS02 (Q)" id="{D16D238F-AADB-4D43-89D4-DC6921AE526B}">
          <p14:sldIdLst>
            <p14:sldId id="550"/>
            <p14:sldId id="549"/>
            <p14:sldId id="752"/>
            <p14:sldId id="859"/>
            <p14:sldId id="840"/>
            <p14:sldId id="841"/>
            <p14:sldId id="836"/>
            <p14:sldId id="554"/>
          </p14:sldIdLst>
        </p14:section>
        <p14:section name="LS03 (P to M)" id="{A206B368-1430-4029-B6B9-5F8C34A45F56}">
          <p14:sldIdLst>
            <p14:sldId id="551"/>
            <p14:sldId id="552"/>
            <p14:sldId id="835"/>
            <p14:sldId id="778"/>
            <p14:sldId id="839"/>
            <p14:sldId id="848"/>
            <p14:sldId id="860"/>
            <p14:sldId id="845"/>
            <p14:sldId id="862"/>
            <p14:sldId id="856"/>
          </p14:sldIdLst>
        </p14:section>
        <p14:section name="LS04" id="{C6CC4FF3-E87D-4EEE-A417-95280BBBDC3D}">
          <p14:sldIdLst>
            <p14:sldId id="854"/>
            <p14:sldId id="893"/>
            <p14:sldId id="843"/>
            <p14:sldId id="842"/>
            <p14:sldId id="850"/>
            <p14:sldId id="863"/>
            <p14:sldId id="851"/>
            <p14:sldId id="846"/>
            <p14:sldId id="852"/>
            <p14:sldId id="858"/>
          </p14:sldIdLst>
        </p14:section>
        <p14:section name="LS05" id="{EB8A77AA-25A7-4519-AD68-20F6498A6F5B}">
          <p14:sldIdLst>
            <p14:sldId id="857"/>
            <p14:sldId id="894"/>
            <p14:sldId id="847"/>
            <p14:sldId id="772"/>
            <p14:sldId id="774"/>
            <p14:sldId id="775"/>
            <p14:sldId id="776"/>
            <p14:sldId id="557"/>
          </p14:sldIdLst>
        </p14:section>
        <p14:section name="LS06 (M)" id="{9E322015-EE5D-4531-B18A-0EA214418D2A}">
          <p14:sldIdLst>
            <p14:sldId id="880"/>
            <p14:sldId id="895"/>
            <p14:sldId id="881"/>
            <p14:sldId id="882"/>
          </p14:sldIdLst>
        </p14:section>
        <p14:section name="Optional LS A (M)" id="{F0517456-717C-442F-A124-6B44C3F9A8A4}">
          <p14:sldIdLst>
            <p14:sldId id="883"/>
            <p14:sldId id="896"/>
            <p14:sldId id="897"/>
            <p14:sldId id="903"/>
            <p14:sldId id="904"/>
            <p14:sldId id="898"/>
            <p14:sldId id="892"/>
            <p14:sldId id="885"/>
            <p14:sldId id="886"/>
            <p14:sldId id="887"/>
            <p14:sldId id="888"/>
            <p14:sldId id="889"/>
            <p14:sldId id="890"/>
            <p14:sldId id="891"/>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ya Wildgoose" initials="" lastIdx="1" clrIdx="0"/>
  <p:cmAuthor id="1" name="Chris Griesemer" initials="CG"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FFCF00"/>
    <a:srgbClr val="800000"/>
    <a:srgbClr val="FFA7A7"/>
    <a:srgbClr val="730785"/>
    <a:srgbClr val="F60000"/>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2A194E-01CC-A44E-AFA0-FF4B7631883C}" v="390" dt="2021-07-23T21:19:21.7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756" autoAdjust="0"/>
    <p:restoredTop sz="23232" autoAdjust="0"/>
  </p:normalViewPr>
  <p:slideViewPr>
    <p:cSldViewPr snapToGrid="0">
      <p:cViewPr varScale="1">
        <p:scale>
          <a:sx n="18" d="100"/>
          <a:sy n="18" d="100"/>
        </p:scale>
        <p:origin x="2365" y="19"/>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DB94D736-65D7-44EE-8619-011BF6D2A8F3}" type="datetimeFigureOut">
              <a:rPr lang="en-US" smtClean="0"/>
              <a:t>7/30/2025</a:t>
            </a:fld>
            <a:endParaRPr lang="en-US"/>
          </a:p>
        </p:txBody>
      </p:sp>
      <p:sp>
        <p:nvSpPr>
          <p:cNvPr id="4" name="Slide Image Placeholder 3"/>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E85135F7-F3E7-45B8-BA64-443E5B646829}" type="slidenum">
              <a:rPr lang="en-US" smtClean="0"/>
              <a:t>‹#›</a:t>
            </a:fld>
            <a:endParaRPr lang="en-US"/>
          </a:p>
        </p:txBody>
      </p:sp>
    </p:spTree>
    <p:extLst>
      <p:ext uri="{BB962C8B-B14F-4D97-AF65-F5344CB8AC3E}">
        <p14:creationId xmlns:p14="http://schemas.microsoft.com/office/powerpoint/2010/main" val="3794745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commons.wikimedia.org/wiki/User:Tfioreze" TargetMode="External"/><Relationship Id="rId2" Type="http://schemas.openxmlformats.org/officeDocument/2006/relationships/slide" Target="../slides/slide45.xml"/><Relationship Id="rId1" Type="http://schemas.openxmlformats.org/officeDocument/2006/relationships/notesMaster" Target="../notesMasters/notesMaster1.xml"/><Relationship Id="rId5" Type="http://schemas.openxmlformats.org/officeDocument/2006/relationships/hyperlink" Target="https://creativecommons.org/licenses/by-sa/3.0/deed.en" TargetMode="External"/><Relationship Id="rId4" Type="http://schemas.openxmlformats.org/officeDocument/2006/relationships/hyperlink" Target="https://en.wikipedia.org/wiki/en:Creative_Commons" TargetMode="Externa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s://en.wikipedia.org/wiki/Water_vapor%23cite_note-16" TargetMode="External"/><Relationship Id="rId2" Type="http://schemas.openxmlformats.org/officeDocument/2006/relationships/slide" Target="../slides/slide65.xml"/><Relationship Id="rId1" Type="http://schemas.openxmlformats.org/officeDocument/2006/relationships/notesMaster" Target="../notesMasters/notesMaster1.xml"/><Relationship Id="rId4" Type="http://schemas.openxmlformats.org/officeDocument/2006/relationships/hyperlink" Target="https://en.wikipedia.org/wiki/Water_vapor%23cite_note-17" TargetMode="Externa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a:t>
            </a:fld>
            <a:endParaRPr lang="en-US" dirty="0"/>
          </a:p>
        </p:txBody>
      </p:sp>
    </p:spTree>
    <p:extLst>
      <p:ext uri="{BB962C8B-B14F-4D97-AF65-F5344CB8AC3E}">
        <p14:creationId xmlns:p14="http://schemas.microsoft.com/office/powerpoint/2010/main" val="33569600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This image does a good job of showcasing water (hydrosphere) and clouds (atmosphere), the two spheres we’ll explore next.</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Show these</a:t>
            </a:r>
            <a:r>
              <a:rPr lang="en-US" baseline="0" dirty="0"/>
              <a:t> next slides quickly. This is a moment of simple navigation: what have we been trying to figure out?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answer you’d like to hear from students is some paraphrase of the class’s Driving Question from the last unit: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How did Earth get to be the unique planet we live on? And also, how did the geosphere form?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This will bring us to a place of recognition that we have yet to figure out the formation/origin of the Other Spheres.</a:t>
            </a:r>
          </a:p>
          <a:p>
            <a:r>
              <a:rPr lang="en-US" baseline="0" dirty="0"/>
              <a:t>Feel free to attend to your class representation of the spheres as part of this navigation discussion.</a:t>
            </a:r>
          </a:p>
          <a:p>
            <a:endParaRPr lang="en-US" baseline="0" dirty="0"/>
          </a:p>
          <a:p>
            <a:r>
              <a:rPr lang="en-US" baseline="0"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12</a:t>
            </a:fld>
            <a:endParaRPr lang="en-US"/>
          </a:p>
        </p:txBody>
      </p:sp>
    </p:spTree>
    <p:extLst>
      <p:ext uri="{BB962C8B-B14F-4D97-AF65-F5344CB8AC3E}">
        <p14:creationId xmlns:p14="http://schemas.microsoft.com/office/powerpoint/2010/main" val="8671920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Here we see the addition of sea ice (the polar ice cap) and land ice (on Greenland). These represent water from different sources and of different salinities.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Show these</a:t>
            </a:r>
            <a:r>
              <a:rPr lang="en-US" baseline="0" dirty="0"/>
              <a:t> next slides quickly. This is a moment of simple navigation: what have we been trying to figure out?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answer you’d like to hear from students is some paraphrase of the class’s Driving Question from the last unit: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How did Earth get to be the unique planet we live on? And also, how did the geosphere form?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This will bring us to a place of recognition that we have yet to figure out the formation/origin of the Other Spheres.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Feel free to attend to your class representation of the spheres as part of this navigation discussion.</a:t>
            </a:r>
          </a:p>
          <a:p>
            <a:endParaRPr lang="en-US" baseline="0" dirty="0"/>
          </a:p>
          <a:p>
            <a:r>
              <a:rPr lang="en-US" baseline="0"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13</a:t>
            </a:fld>
            <a:endParaRPr lang="en-US"/>
          </a:p>
        </p:txBody>
      </p:sp>
    </p:spTree>
    <p:extLst>
      <p:ext uri="{BB962C8B-B14F-4D97-AF65-F5344CB8AC3E}">
        <p14:creationId xmlns:p14="http://schemas.microsoft.com/office/powerpoint/2010/main" val="1261627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 NOTES:</a:t>
            </a:r>
          </a:p>
          <a:p>
            <a:r>
              <a:rPr lang="en-US" dirty="0"/>
              <a:t>Now we finally need clouds and land interacting, and on</a:t>
            </a:r>
            <a:r>
              <a:rPr lang="en-US" baseline="0" dirty="0"/>
              <a:t> the land, vegetation in addition to rock/dirt. Evidence of the water cycle that plays a major role in connecting different spheres and sustaining life as it has evolved on Earth.</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Show these</a:t>
            </a:r>
            <a:r>
              <a:rPr lang="en-US" baseline="0" dirty="0"/>
              <a:t> next slides quickly. This is a moment of simple navigation: what have we been trying to figure out?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answer you’d like to hear from students is some paraphrase of the class’s Driving Question from the last unit: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How did Earth get to be the unique planet we live on? And also, how did the geosphere form?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This will bring us to a place of recognition that we have yet to figure out the formation/origin of the Other Spheres.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Feel free to attend to your class representation of the spheres as part of this navigation discussion.</a:t>
            </a:r>
          </a:p>
          <a:p>
            <a:endParaRPr lang="en-US" dirty="0"/>
          </a:p>
          <a:p>
            <a:r>
              <a:rPr lang="en-US" baseline="0"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14</a:t>
            </a:fld>
            <a:endParaRPr lang="en-US"/>
          </a:p>
        </p:txBody>
      </p:sp>
    </p:spTree>
    <p:extLst>
      <p:ext uri="{BB962C8B-B14F-4D97-AF65-F5344CB8AC3E}">
        <p14:creationId xmlns:p14="http://schemas.microsoft.com/office/powerpoint/2010/main" val="17447662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Use the preceding</a:t>
            </a:r>
            <a:r>
              <a:rPr lang="en-US" baseline="0" dirty="0"/>
              <a:t> slides, or</a:t>
            </a:r>
            <a:r>
              <a:rPr lang="en-US" dirty="0"/>
              <a:t> any coherent transition you see fit, to move into this conversation.</a:t>
            </a:r>
            <a:r>
              <a:rPr lang="en-US" baseline="0" dirty="0"/>
              <a:t> This slide sets the scope of the next stage of model building. We’re going to try to explain how Earth’s oceans (hydrosphere) and atmosphere formed.</a:t>
            </a:r>
          </a:p>
          <a:p>
            <a:endParaRPr lang="en-US" dirty="0"/>
          </a:p>
          <a:p>
            <a:r>
              <a:rPr lang="en-US" dirty="0"/>
              <a:t>SOURCES:</a:t>
            </a:r>
          </a:p>
          <a:p>
            <a:r>
              <a:rPr lang="en-US" dirty="0"/>
              <a:t>Image, “Illustration of the early conditions of your planet”</a:t>
            </a:r>
          </a:p>
          <a:p>
            <a:r>
              <a:rPr lang="en-US" dirty="0"/>
              <a:t>URL: https://commons.wikimedia.org/wiki/File:Earth_formation.jpg</a:t>
            </a:r>
          </a:p>
          <a:p>
            <a:r>
              <a:rPr lang="en-US" dirty="0"/>
              <a:t>Attribution: </a:t>
            </a:r>
            <a:r>
              <a:rPr lang="en-US" dirty="0" err="1"/>
              <a:t>PublicDomainPictures</a:t>
            </a:r>
            <a:r>
              <a:rPr lang="en-US" dirty="0"/>
              <a:t> / CC0</a:t>
            </a:r>
          </a:p>
        </p:txBody>
      </p:sp>
      <p:sp>
        <p:nvSpPr>
          <p:cNvPr id="4" name="Slide Number Placeholder 3"/>
          <p:cNvSpPr>
            <a:spLocks noGrp="1"/>
          </p:cNvSpPr>
          <p:nvPr>
            <p:ph type="sldNum" sz="quarter" idx="5"/>
          </p:nvPr>
        </p:nvSpPr>
        <p:spPr/>
        <p:txBody>
          <a:bodyPr/>
          <a:lstStyle/>
          <a:p>
            <a:fld id="{E85135F7-F3E7-45B8-BA64-443E5B646829}" type="slidenum">
              <a:rPr lang="en-US" smtClean="0"/>
              <a:t>15</a:t>
            </a:fld>
            <a:endParaRPr lang="en-US"/>
          </a:p>
        </p:txBody>
      </p:sp>
    </p:spTree>
    <p:extLst>
      <p:ext uri="{BB962C8B-B14F-4D97-AF65-F5344CB8AC3E}">
        <p14:creationId xmlns:p14="http://schemas.microsoft.com/office/powerpoint/2010/main" val="2785151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Choose any coherent transition into this unit from the last that you see fit.</a:t>
            </a:r>
            <a:r>
              <a:rPr lang="en-US" baseline="0" dirty="0"/>
              <a:t> This slide sets the scope of the next stage of model building. We’re going to try to explain how Earth’s oceans (hydrosphere) and atmosphere formed.</a:t>
            </a:r>
          </a:p>
          <a:p>
            <a:endParaRPr lang="en-US" dirty="0"/>
          </a:p>
          <a:p>
            <a:r>
              <a:rPr lang="en-US" dirty="0"/>
              <a:t>SOURCES:</a:t>
            </a:r>
          </a:p>
          <a:p>
            <a:r>
              <a:rPr lang="en-US" dirty="0"/>
              <a:t>Image, “Illustration of the early conditions of your planet”</a:t>
            </a:r>
          </a:p>
          <a:p>
            <a:r>
              <a:rPr lang="en-US" dirty="0"/>
              <a:t>URL: https://commons.wikimedia.org/wiki/File:Earth_formation.jpg</a:t>
            </a:r>
          </a:p>
          <a:p>
            <a:r>
              <a:rPr lang="en-US" dirty="0"/>
              <a:t>Attribution: </a:t>
            </a:r>
            <a:r>
              <a:rPr lang="en-US" dirty="0" err="1"/>
              <a:t>PublicDomainPictures</a:t>
            </a:r>
            <a:r>
              <a:rPr lang="en-US" dirty="0"/>
              <a:t> / CC0</a:t>
            </a:r>
          </a:p>
          <a:p>
            <a:endParaRPr lang="en-US" dirty="0"/>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16</a:t>
            </a:fld>
            <a:endParaRPr lang="en-US"/>
          </a:p>
        </p:txBody>
      </p:sp>
    </p:spTree>
    <p:extLst>
      <p:ext uri="{BB962C8B-B14F-4D97-AF65-F5344CB8AC3E}">
        <p14:creationId xmlns:p14="http://schemas.microsoft.com/office/powerpoint/2010/main" val="26764741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Choose any coherent transition into this unit from the last that you see fit.</a:t>
            </a:r>
            <a:r>
              <a:rPr lang="en-US" baseline="0" dirty="0"/>
              <a:t> This slide sets the scope of the next stage of model building. We’re going to try to explain how Earth’s oceans (hydrosphere) and atmosphere formed.</a:t>
            </a:r>
          </a:p>
          <a:p>
            <a:endParaRPr lang="en-US" dirty="0"/>
          </a:p>
          <a:p>
            <a:r>
              <a:rPr lang="en-US"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17</a:t>
            </a:fld>
            <a:endParaRPr lang="en-US"/>
          </a:p>
        </p:txBody>
      </p:sp>
    </p:spTree>
    <p:extLst>
      <p:ext uri="{BB962C8B-B14F-4D97-AF65-F5344CB8AC3E}">
        <p14:creationId xmlns:p14="http://schemas.microsoft.com/office/powerpoint/2010/main" val="17604004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18</a:t>
            </a:fld>
            <a:endParaRPr lang="en-US"/>
          </a:p>
        </p:txBody>
      </p:sp>
    </p:spTree>
    <p:extLst>
      <p:ext uri="{BB962C8B-B14F-4D97-AF65-F5344CB8AC3E}">
        <p14:creationId xmlns:p14="http://schemas.microsoft.com/office/powerpoint/2010/main" val="1406388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19</a:t>
            </a:fld>
            <a:endParaRPr lang="en-US"/>
          </a:p>
        </p:txBody>
      </p:sp>
    </p:spTree>
    <p:extLst>
      <p:ext uri="{BB962C8B-B14F-4D97-AF65-F5344CB8AC3E}">
        <p14:creationId xmlns:p14="http://schemas.microsoft.com/office/powerpoint/2010/main" val="5396118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20</a:t>
            </a:fld>
            <a:endParaRPr lang="en-US"/>
          </a:p>
        </p:txBody>
      </p:sp>
    </p:spTree>
    <p:extLst>
      <p:ext uri="{BB962C8B-B14F-4D97-AF65-F5344CB8AC3E}">
        <p14:creationId xmlns:p14="http://schemas.microsoft.com/office/powerpoint/2010/main" val="37568200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Have</a:t>
            </a:r>
            <a:r>
              <a:rPr lang="en-US" baseline="0" dirty="0"/>
              <a:t> students work first to record their own thoughts, using what the class has already learned about the formation of Earth. Next they’ll have a chance to work in teams.</a:t>
            </a:r>
          </a:p>
          <a:p>
            <a:endParaRPr lang="en-US" baseline="0" dirty="0"/>
          </a:p>
          <a:p>
            <a:r>
              <a:rPr lang="en-US" baseline="0" dirty="0"/>
              <a:t>Really you are hoping to land on the idea that since we’ve agreed the Earth is made from space rocks, everything on the Earth must have come from space rocks. It’s kind of a surprising but logical conclusion.</a:t>
            </a:r>
          </a:p>
          <a:p>
            <a:endParaRPr lang="en-US" baseline="0" dirty="0"/>
          </a:p>
          <a:p>
            <a:r>
              <a:rPr lang="en-US" baseline="0" dirty="0"/>
              <a:t>Depending on how this activity goes, you may choose to engage your kids in a jigsaw (next slide).</a:t>
            </a:r>
          </a:p>
          <a:p>
            <a:endParaRPr lang="en-US" baseline="0" dirty="0"/>
          </a:p>
          <a:p>
            <a:endParaRPr lang="en-US" dirty="0"/>
          </a:p>
          <a:p>
            <a:r>
              <a:rPr lang="en-US" dirty="0"/>
              <a:t>SOURCES:</a:t>
            </a:r>
          </a:p>
          <a:p>
            <a:r>
              <a:rPr lang="en-US" dirty="0"/>
              <a:t>Image, “Illustration of the early conditions of your planet”</a:t>
            </a:r>
          </a:p>
          <a:p>
            <a:r>
              <a:rPr lang="en-US" dirty="0"/>
              <a:t>URL: https://commons.wikimedia.org/wiki/File:Earth_formation.jpg</a:t>
            </a:r>
          </a:p>
          <a:p>
            <a:r>
              <a:rPr lang="en-US" dirty="0"/>
              <a:t>Attribution: </a:t>
            </a:r>
            <a:r>
              <a:rPr lang="en-US" dirty="0" err="1"/>
              <a:t>PublicDomainPictures</a:t>
            </a:r>
            <a:r>
              <a:rPr lang="en-US" dirty="0"/>
              <a:t> / CC0</a:t>
            </a:r>
          </a:p>
        </p:txBody>
      </p:sp>
      <p:sp>
        <p:nvSpPr>
          <p:cNvPr id="4" name="Slide Number Placeholder 3"/>
          <p:cNvSpPr>
            <a:spLocks noGrp="1"/>
          </p:cNvSpPr>
          <p:nvPr>
            <p:ph type="sldNum" sz="quarter" idx="5"/>
          </p:nvPr>
        </p:nvSpPr>
        <p:spPr/>
        <p:txBody>
          <a:bodyPr/>
          <a:lstStyle/>
          <a:p>
            <a:fld id="{E85135F7-F3E7-45B8-BA64-443E5B646829}" type="slidenum">
              <a:rPr lang="en-US" smtClean="0"/>
              <a:t>21</a:t>
            </a:fld>
            <a:endParaRPr lang="en-US"/>
          </a:p>
        </p:txBody>
      </p:sp>
    </p:spTree>
    <p:extLst>
      <p:ext uri="{BB962C8B-B14F-4D97-AF65-F5344CB8AC3E}">
        <p14:creationId xmlns:p14="http://schemas.microsoft.com/office/powerpoint/2010/main" val="2047360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a:t>
            </a:fld>
            <a:endParaRPr lang="en-US" dirty="0"/>
          </a:p>
        </p:txBody>
      </p:sp>
    </p:spTree>
    <p:extLst>
      <p:ext uri="{BB962C8B-B14F-4D97-AF65-F5344CB8AC3E}">
        <p14:creationId xmlns:p14="http://schemas.microsoft.com/office/powerpoint/2010/main" val="19935384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Have</a:t>
            </a:r>
            <a:r>
              <a:rPr lang="en-US" baseline="0" dirty="0"/>
              <a:t> students work in teams to develop some ideas around each of these questions. This is all about brainstorming, so remain in an affirmative space, pushing student groups to evaluate their ideas as appropriate. (You might remind them of the model criteria developed during Setting the Stage and used in the last unit in order to steer them away from “magical” thinking or ideas.)</a:t>
            </a:r>
          </a:p>
          <a:p>
            <a:endParaRPr lang="en-US" baseline="0" dirty="0"/>
          </a:p>
          <a:p>
            <a:r>
              <a:rPr lang="en-US" baseline="0" dirty="0"/>
              <a:t>Really you are hoping to land on the idea that since we’ve agreed the Earth is made from space rocks, everything on the Earth must have come from space rocks. It’s kind of a surprising but logical conclusion. If your students are not coming up with the idea on their own, consider “seeding” the idea through some directed discussion in one or two small groups. In that way, you’ve prepared some students to bring up the idea of “water in space rocks” in the larger classroom discussion.</a:t>
            </a:r>
          </a:p>
          <a:p>
            <a:endParaRPr lang="en-US" baseline="0" dirty="0"/>
          </a:p>
          <a:p>
            <a:r>
              <a:rPr lang="en-US" baseline="0" dirty="0"/>
              <a:t>Depending on how this activity goes, you may choose to engage your kids in a jigsaw (next slide).</a:t>
            </a:r>
          </a:p>
          <a:p>
            <a:endParaRPr lang="en-US" baseline="0" dirty="0"/>
          </a:p>
          <a:p>
            <a:endParaRPr lang="en-US" dirty="0"/>
          </a:p>
          <a:p>
            <a:r>
              <a:rPr lang="en-US" dirty="0"/>
              <a:t>SOURCES:</a:t>
            </a:r>
          </a:p>
          <a:p>
            <a:r>
              <a:rPr lang="en-US" dirty="0"/>
              <a:t>Image, “Illustration of the early conditions of your planet”</a:t>
            </a:r>
          </a:p>
          <a:p>
            <a:r>
              <a:rPr lang="en-US" dirty="0"/>
              <a:t>URL: https://commons.wikimedia.org/wiki/File:Earth_formation.jpg</a:t>
            </a:r>
          </a:p>
          <a:p>
            <a:r>
              <a:rPr lang="en-US" dirty="0"/>
              <a:t>Attribution: </a:t>
            </a:r>
            <a:r>
              <a:rPr lang="en-US" dirty="0" err="1"/>
              <a:t>PublicDomainPictures</a:t>
            </a:r>
            <a:r>
              <a:rPr lang="en-US" dirty="0"/>
              <a:t> / CC0</a:t>
            </a:r>
          </a:p>
        </p:txBody>
      </p:sp>
      <p:sp>
        <p:nvSpPr>
          <p:cNvPr id="4" name="Slide Number Placeholder 3"/>
          <p:cNvSpPr>
            <a:spLocks noGrp="1"/>
          </p:cNvSpPr>
          <p:nvPr>
            <p:ph type="sldNum" sz="quarter" idx="5"/>
          </p:nvPr>
        </p:nvSpPr>
        <p:spPr/>
        <p:txBody>
          <a:bodyPr/>
          <a:lstStyle/>
          <a:p>
            <a:fld id="{E85135F7-F3E7-45B8-BA64-443E5B646829}" type="slidenum">
              <a:rPr lang="en-US" smtClean="0"/>
              <a:t>22</a:t>
            </a:fld>
            <a:endParaRPr lang="en-US"/>
          </a:p>
        </p:txBody>
      </p:sp>
    </p:spTree>
    <p:extLst>
      <p:ext uri="{BB962C8B-B14F-4D97-AF65-F5344CB8AC3E}">
        <p14:creationId xmlns:p14="http://schemas.microsoft.com/office/powerpoint/2010/main" val="26735444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a:t>
            </a:r>
            <a:r>
              <a:rPr lang="en-US" b="1" baseline="0" dirty="0"/>
              <a:t> activity. </a:t>
            </a:r>
            <a:r>
              <a:rPr lang="en-US" baseline="0" dirty="0"/>
              <a:t>Your students may need an opportunity to share ideas with other groups.</a:t>
            </a:r>
          </a:p>
          <a:p>
            <a:endParaRPr lang="en-US" baseline="0" dirty="0"/>
          </a:p>
          <a:p>
            <a:endParaRPr lang="en-US" dirty="0"/>
          </a:p>
          <a:p>
            <a:r>
              <a:rPr lang="en-US" dirty="0"/>
              <a:t>SOURCES:</a:t>
            </a:r>
          </a:p>
          <a:p>
            <a:r>
              <a:rPr lang="en-US" dirty="0"/>
              <a:t>Image, “Illustration of the early conditions of your planet”</a:t>
            </a:r>
          </a:p>
          <a:p>
            <a:r>
              <a:rPr lang="en-US" dirty="0"/>
              <a:t>URL: https://commons.wikimedia.org/wiki/File:Earth_formation.jpg</a:t>
            </a:r>
          </a:p>
          <a:p>
            <a:r>
              <a:rPr lang="en-US" dirty="0"/>
              <a:t>Attribution: </a:t>
            </a:r>
            <a:r>
              <a:rPr lang="en-US" dirty="0" err="1"/>
              <a:t>PublicDomainPictures</a:t>
            </a:r>
            <a:r>
              <a:rPr lang="en-US" dirty="0"/>
              <a:t> / CC0</a:t>
            </a:r>
          </a:p>
        </p:txBody>
      </p:sp>
      <p:sp>
        <p:nvSpPr>
          <p:cNvPr id="4" name="Slide Number Placeholder 3"/>
          <p:cNvSpPr>
            <a:spLocks noGrp="1"/>
          </p:cNvSpPr>
          <p:nvPr>
            <p:ph type="sldNum" sz="quarter" idx="5"/>
          </p:nvPr>
        </p:nvSpPr>
        <p:spPr/>
        <p:txBody>
          <a:bodyPr/>
          <a:lstStyle/>
          <a:p>
            <a:fld id="{E85135F7-F3E7-45B8-BA64-443E5B646829}" type="slidenum">
              <a:rPr lang="en-US" smtClean="0"/>
              <a:t>23</a:t>
            </a:fld>
            <a:endParaRPr lang="en-US"/>
          </a:p>
        </p:txBody>
      </p:sp>
    </p:spTree>
    <p:extLst>
      <p:ext uri="{BB962C8B-B14F-4D97-AF65-F5344CB8AC3E}">
        <p14:creationId xmlns:p14="http://schemas.microsoft.com/office/powerpoint/2010/main" val="30735593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Optional</a:t>
            </a:r>
            <a:r>
              <a:rPr lang="en-US" baseline="0" dirty="0"/>
              <a:t> activity. Continued from the last slide.</a:t>
            </a:r>
          </a:p>
          <a:p>
            <a:endParaRPr lang="en-US" baseline="0" dirty="0"/>
          </a:p>
          <a:p>
            <a:endParaRPr lang="en-US" dirty="0"/>
          </a:p>
          <a:p>
            <a:r>
              <a:rPr lang="en-US" dirty="0"/>
              <a:t>SOURCES:</a:t>
            </a:r>
          </a:p>
          <a:p>
            <a:r>
              <a:rPr lang="en-US" dirty="0"/>
              <a:t>Image, “Illustration of the early conditions of your planet”</a:t>
            </a:r>
          </a:p>
          <a:p>
            <a:r>
              <a:rPr lang="en-US" dirty="0"/>
              <a:t>URL: https://commons.wikimedia.org/wiki/File:Earth_formation.jpg</a:t>
            </a:r>
          </a:p>
          <a:p>
            <a:r>
              <a:rPr lang="en-US" dirty="0"/>
              <a:t>Attribution: </a:t>
            </a:r>
            <a:r>
              <a:rPr lang="en-US" dirty="0" err="1"/>
              <a:t>PublicDomainPictures</a:t>
            </a:r>
            <a:r>
              <a:rPr lang="en-US" dirty="0"/>
              <a:t> / CC0</a:t>
            </a:r>
          </a:p>
        </p:txBody>
      </p:sp>
      <p:sp>
        <p:nvSpPr>
          <p:cNvPr id="4" name="Slide Number Placeholder 3"/>
          <p:cNvSpPr>
            <a:spLocks noGrp="1"/>
          </p:cNvSpPr>
          <p:nvPr>
            <p:ph type="sldNum" sz="quarter" idx="5"/>
          </p:nvPr>
        </p:nvSpPr>
        <p:spPr/>
        <p:txBody>
          <a:bodyPr/>
          <a:lstStyle/>
          <a:p>
            <a:fld id="{E85135F7-F3E7-45B8-BA64-443E5B646829}" type="slidenum">
              <a:rPr lang="en-US" smtClean="0"/>
              <a:t>24</a:t>
            </a:fld>
            <a:endParaRPr lang="en-US"/>
          </a:p>
        </p:txBody>
      </p:sp>
    </p:spTree>
    <p:extLst>
      <p:ext uri="{BB962C8B-B14F-4D97-AF65-F5344CB8AC3E}">
        <p14:creationId xmlns:p14="http://schemas.microsoft.com/office/powerpoint/2010/main" val="2850598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aseline="0" dirty="0"/>
              <a:t>Again, you are hoping to land on the idea that since we’ve agreed the Earth is made from space rocks, everything on the Earth must have come from space rocks. It’s kind of a surprising but logical conclusion.</a:t>
            </a:r>
          </a:p>
          <a:p>
            <a:r>
              <a:rPr lang="en-US" baseline="0" dirty="0"/>
              <a:t>But there are a lot of interesting ideas that may come up. Decide ahead of time how you will handle these. It’s ok to have “wrong” model ideas at this stage of the game. The challenge will come in eliminating them which can be handled through evidence and inference (e.g. complex explanations are less likely than simple ones).</a:t>
            </a:r>
          </a:p>
          <a:p>
            <a:endParaRPr lang="en-US" dirty="0"/>
          </a:p>
          <a:p>
            <a:r>
              <a:rPr lang="en-US"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25</a:t>
            </a:fld>
            <a:endParaRPr lang="en-US"/>
          </a:p>
        </p:txBody>
      </p:sp>
    </p:spTree>
    <p:extLst>
      <p:ext uri="{BB962C8B-B14F-4D97-AF65-F5344CB8AC3E}">
        <p14:creationId xmlns:p14="http://schemas.microsoft.com/office/powerpoint/2010/main" val="25586622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26</a:t>
            </a:fld>
            <a:endParaRPr lang="en-US"/>
          </a:p>
        </p:txBody>
      </p:sp>
    </p:spTree>
    <p:extLst>
      <p:ext uri="{BB962C8B-B14F-4D97-AF65-F5344CB8AC3E}">
        <p14:creationId xmlns:p14="http://schemas.microsoft.com/office/powerpoint/2010/main" val="34950212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27</a:t>
            </a:fld>
            <a:endParaRPr lang="en-US"/>
          </a:p>
        </p:txBody>
      </p:sp>
    </p:spTree>
    <p:extLst>
      <p:ext uri="{BB962C8B-B14F-4D97-AF65-F5344CB8AC3E}">
        <p14:creationId xmlns:p14="http://schemas.microsoft.com/office/powerpoint/2010/main" val="31949846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28</a:t>
            </a:fld>
            <a:endParaRPr lang="en-US"/>
          </a:p>
        </p:txBody>
      </p:sp>
    </p:spTree>
    <p:extLst>
      <p:ext uri="{BB962C8B-B14F-4D97-AF65-F5344CB8AC3E}">
        <p14:creationId xmlns:p14="http://schemas.microsoft.com/office/powerpoint/2010/main" val="10189082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5"/>
          </p:nvPr>
        </p:nvSpPr>
        <p:spPr/>
        <p:txBody>
          <a:bodyPr/>
          <a:lstStyle/>
          <a:p>
            <a:fld id="{E85135F7-F3E7-45B8-BA64-443E5B646829}" type="slidenum">
              <a:rPr lang="en-US" smtClean="0"/>
              <a:t>29</a:t>
            </a:fld>
            <a:endParaRPr lang="en-US"/>
          </a:p>
        </p:txBody>
      </p:sp>
    </p:spTree>
    <p:extLst>
      <p:ext uri="{BB962C8B-B14F-4D97-AF65-F5344CB8AC3E}">
        <p14:creationId xmlns:p14="http://schemas.microsoft.com/office/powerpoint/2010/main" val="5371502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If the inference that the water was in the rocks hasn’t come up before now, have a conversation before showing this slide and/or adjust accordingly.</a:t>
            </a:r>
          </a:p>
          <a:p>
            <a:endParaRPr lang="en-US" dirty="0"/>
          </a:p>
          <a:p>
            <a:r>
              <a:rPr lang="en-US" dirty="0"/>
              <a:t>We’re providing</a:t>
            </a:r>
            <a:r>
              <a:rPr lang="en-US" baseline="0" dirty="0"/>
              <a:t> another opportunity for students to revisit their formation of the Earth model. You can have kids skip to the readings if they just did this as part of the previous learning segment (unless today is a new class day in which case the review might be a good opportunity for students to remind themselves what they came up with the day before).</a:t>
            </a:r>
          </a:p>
          <a:p>
            <a:r>
              <a:rPr lang="en-US" baseline="0" dirty="0"/>
              <a:t>If the inference that the water was in the rocks hasn’t come up before now</a:t>
            </a: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30</a:t>
            </a:fld>
            <a:endParaRPr lang="en-US"/>
          </a:p>
        </p:txBody>
      </p:sp>
    </p:spTree>
    <p:extLst>
      <p:ext uri="{BB962C8B-B14F-4D97-AF65-F5344CB8AC3E}">
        <p14:creationId xmlns:p14="http://schemas.microsoft.com/office/powerpoint/2010/main" val="2831812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Lead students</a:t>
            </a:r>
            <a:r>
              <a:rPr lang="en-US" baseline="0" dirty="0"/>
              <a:t> through the pre-lab discussion.</a:t>
            </a: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31</a:t>
            </a:fld>
            <a:endParaRPr lang="en-US"/>
          </a:p>
        </p:txBody>
      </p:sp>
    </p:spTree>
    <p:extLst>
      <p:ext uri="{BB962C8B-B14F-4D97-AF65-F5344CB8AC3E}">
        <p14:creationId xmlns:p14="http://schemas.microsoft.com/office/powerpoint/2010/main" val="1830676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a:t>
            </a:fld>
            <a:endParaRPr lang="en-US" dirty="0"/>
          </a:p>
        </p:txBody>
      </p:sp>
    </p:spTree>
    <p:extLst>
      <p:ext uri="{BB962C8B-B14F-4D97-AF65-F5344CB8AC3E}">
        <p14:creationId xmlns:p14="http://schemas.microsoft.com/office/powerpoint/2010/main" val="7462311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Lead students</a:t>
            </a:r>
            <a:r>
              <a:rPr lang="en-US" baseline="0" dirty="0"/>
              <a:t> through the pre-lab discussion. What do we want to know? Well, if we know the amount of water in rocks, we might want to know the amount of water in the Earth. </a:t>
            </a:r>
          </a:p>
          <a:p>
            <a:endParaRPr lang="en-US" baseline="0" dirty="0"/>
          </a:p>
          <a:p>
            <a:r>
              <a:rPr lang="en-US" baseline="0" dirty="0"/>
              <a:t>Summary of Wikipedia article linked below (go there for more information):</a:t>
            </a:r>
          </a:p>
          <a:p>
            <a:r>
              <a:rPr lang="en-US" sz="1200" b="0" i="0" kern="1200" dirty="0">
                <a:solidFill>
                  <a:schemeClr val="tx1"/>
                </a:solidFill>
                <a:effectLst/>
                <a:latin typeface="+mn-lt"/>
                <a:ea typeface="+mn-ea"/>
                <a:cs typeface="+mn-cs"/>
              </a:rPr>
              <a:t>So,</a:t>
            </a:r>
            <a:r>
              <a:rPr lang="en-US" sz="1200" b="0" i="0" kern="1200" baseline="0" dirty="0">
                <a:solidFill>
                  <a:schemeClr val="tx1"/>
                </a:solidFill>
                <a:effectLst/>
                <a:latin typeface="+mn-lt"/>
                <a:ea typeface="+mn-ea"/>
                <a:cs typeface="+mn-cs"/>
              </a:rPr>
              <a:t> t</a:t>
            </a:r>
            <a:r>
              <a:rPr lang="en-US" sz="1200" b="0" i="0" kern="1200" dirty="0">
                <a:solidFill>
                  <a:schemeClr val="tx1"/>
                </a:solidFill>
                <a:effectLst/>
                <a:latin typeface="+mn-lt"/>
                <a:ea typeface="+mn-ea"/>
                <a:cs typeface="+mn-cs"/>
              </a:rPr>
              <a:t>he total mass of the </a:t>
            </a:r>
            <a:r>
              <a:rPr lang="en-US" sz="1200" b="0" i="0" u="none" strike="noStrike" kern="1200" dirty="0">
                <a:solidFill>
                  <a:schemeClr val="tx1"/>
                </a:solidFill>
                <a:effectLst/>
                <a:latin typeface="+mn-lt"/>
                <a:ea typeface="+mn-ea"/>
                <a:cs typeface="+mn-cs"/>
              </a:rPr>
              <a:t>hydrosphere (all the water on Earth’s surface—both fresh and salt water)</a:t>
            </a:r>
            <a:r>
              <a:rPr lang="en-US" sz="1200" b="0" i="0" kern="1200" dirty="0">
                <a:solidFill>
                  <a:schemeClr val="tx1"/>
                </a:solidFill>
                <a:effectLst/>
                <a:latin typeface="+mn-lt"/>
                <a:ea typeface="+mn-ea"/>
                <a:cs typeface="+mn-cs"/>
              </a:rPr>
              <a:t> is about 1.4 quintillion </a:t>
            </a:r>
            <a:r>
              <a:rPr lang="en-US" sz="1200" b="0" i="0" kern="1200" dirty="0" err="1">
                <a:solidFill>
                  <a:schemeClr val="tx1"/>
                </a:solidFill>
                <a:effectLst/>
                <a:latin typeface="+mn-lt"/>
                <a:ea typeface="+mn-ea"/>
                <a:cs typeface="+mn-cs"/>
              </a:rPr>
              <a:t>tonnes</a:t>
            </a:r>
            <a:r>
              <a:rPr lang="en-US" sz="1200" b="0" i="0" kern="1200" dirty="0">
                <a:solidFill>
                  <a:schemeClr val="tx1"/>
                </a:solidFill>
                <a:effectLst/>
                <a:latin typeface="+mn-lt"/>
                <a:ea typeface="+mn-ea"/>
                <a:cs typeface="+mn-cs"/>
              </a:rPr>
              <a:t> or</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1.4×10</a:t>
            </a:r>
            <a:r>
              <a:rPr lang="en-US" sz="1200" b="0" i="0" kern="1200" baseline="30000" dirty="0">
                <a:solidFill>
                  <a:schemeClr val="tx1"/>
                </a:solidFill>
                <a:effectLst/>
                <a:latin typeface="+mn-lt"/>
                <a:ea typeface="+mn-ea"/>
                <a:cs typeface="+mn-cs"/>
              </a:rPr>
              <a:t>21</a:t>
            </a:r>
            <a:r>
              <a:rPr lang="en-US" sz="1200" b="0" i="0" kern="1200" dirty="0">
                <a:solidFill>
                  <a:schemeClr val="tx1"/>
                </a:solidFill>
                <a:effectLst/>
                <a:latin typeface="+mn-lt"/>
                <a:ea typeface="+mn-ea"/>
                <a:cs typeface="+mn-cs"/>
              </a:rPr>
              <a:t> kg.</a:t>
            </a:r>
            <a:r>
              <a:rPr lang="en-US" sz="1200" b="0" i="0" kern="1200" baseline="0" dirty="0">
                <a:solidFill>
                  <a:schemeClr val="tx1"/>
                </a:solidFill>
                <a:effectLst/>
                <a:latin typeface="+mn-lt"/>
                <a:ea typeface="+mn-ea"/>
                <a:cs typeface="+mn-cs"/>
              </a:rPr>
              <a:t> This </a:t>
            </a:r>
            <a:r>
              <a:rPr lang="en-US" sz="1200" b="0" i="0" kern="1200" dirty="0">
                <a:solidFill>
                  <a:schemeClr val="tx1"/>
                </a:solidFill>
                <a:effectLst/>
                <a:latin typeface="+mn-lt"/>
                <a:ea typeface="+mn-ea"/>
                <a:cs typeface="+mn-cs"/>
              </a:rPr>
              <a:t>is</a:t>
            </a:r>
            <a:r>
              <a:rPr lang="en-US" sz="1200" b="0" i="0" kern="1200" baseline="0" dirty="0">
                <a:solidFill>
                  <a:schemeClr val="tx1"/>
                </a:solidFill>
                <a:effectLst/>
                <a:latin typeface="+mn-lt"/>
                <a:ea typeface="+mn-ea"/>
                <a:cs typeface="+mn-cs"/>
              </a:rPr>
              <a:t> only about</a:t>
            </a:r>
            <a:r>
              <a:rPr lang="en-US" sz="1200" b="0" i="0" kern="1200" dirty="0">
                <a:solidFill>
                  <a:schemeClr val="tx1"/>
                </a:solidFill>
                <a:effectLst/>
                <a:latin typeface="+mn-lt"/>
                <a:ea typeface="+mn-ea"/>
                <a:cs typeface="+mn-cs"/>
              </a:rPr>
              <a:t> 0.023% of Earth's total mass (5.972×10</a:t>
            </a:r>
            <a:r>
              <a:rPr lang="en-US" sz="1200" b="0" i="0" kern="1200" baseline="30000" dirty="0">
                <a:solidFill>
                  <a:schemeClr val="tx1"/>
                </a:solidFill>
                <a:effectLst/>
                <a:latin typeface="+mn-lt"/>
                <a:ea typeface="+mn-ea"/>
                <a:cs typeface="+mn-cs"/>
              </a:rPr>
              <a:t>24</a:t>
            </a:r>
            <a:r>
              <a:rPr lang="en-US" sz="1200" b="0" i="0" kern="1200" dirty="0">
                <a:solidFill>
                  <a:schemeClr val="tx1"/>
                </a:solidFill>
                <a:effectLst/>
                <a:latin typeface="+mn-lt"/>
                <a:ea typeface="+mn-ea"/>
                <a:cs typeface="+mn-cs"/>
              </a:rPr>
              <a:t> kg). And,</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fyi</a:t>
            </a:r>
            <a:r>
              <a:rPr lang="en-US" sz="1200" b="0" i="0" kern="1200" baseline="0" dirty="0">
                <a:solidFill>
                  <a:schemeClr val="tx1"/>
                </a:solidFill>
                <a:effectLst/>
                <a:latin typeface="+mn-lt"/>
                <a:ea typeface="+mn-ea"/>
                <a:cs typeface="+mn-cs"/>
              </a:rPr>
              <a:t>, l</a:t>
            </a:r>
            <a:r>
              <a:rPr lang="en-US" sz="1200" b="0" i="0" kern="1200" dirty="0">
                <a:solidFill>
                  <a:schemeClr val="tx1"/>
                </a:solidFill>
                <a:effectLst/>
                <a:latin typeface="+mn-lt"/>
                <a:ea typeface="+mn-ea"/>
                <a:cs typeface="+mn-cs"/>
              </a:rPr>
              <a:t>ess than 3% is </a:t>
            </a:r>
            <a:r>
              <a:rPr lang="en-US" sz="1200" b="0" i="0" u="none" strike="noStrike" kern="1200" dirty="0">
                <a:solidFill>
                  <a:schemeClr val="tx1"/>
                </a:solidFill>
                <a:effectLst/>
                <a:latin typeface="+mn-lt"/>
                <a:ea typeface="+mn-ea"/>
                <a:cs typeface="+mn-cs"/>
              </a:rPr>
              <a:t>freshwater;</a:t>
            </a:r>
            <a:r>
              <a:rPr lang="en-US" sz="1200" b="0" i="0" u="none" strike="noStrike" kern="1200" baseline="0" dirty="0">
                <a:solidFill>
                  <a:schemeClr val="tx1"/>
                </a:solidFill>
                <a:effectLst/>
                <a:latin typeface="+mn-lt"/>
                <a:ea typeface="+mn-ea"/>
                <a:cs typeface="+mn-cs"/>
              </a:rPr>
              <a:t> the remainder is salt water, </a:t>
            </a:r>
            <a:r>
              <a:rPr lang="en-US" sz="1200" b="0" i="0" kern="1200" dirty="0">
                <a:solidFill>
                  <a:schemeClr val="tx1"/>
                </a:solidFill>
                <a:effectLst/>
                <a:latin typeface="+mn-lt"/>
                <a:ea typeface="+mn-ea"/>
                <a:cs typeface="+mn-cs"/>
              </a:rPr>
              <a:t>almost all of which is in the ocean.</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So, really, not much of Earth’s mass is water. In recognizing this fact, we realize that there doesn’t have to be that much water in each space rock. They have to average 0.023% water for this to work! (OK, maybe slightly more if we assume some of the water was lost as the Earth formed.) This percentage (0.023%) is equivalent to 2300ppm. The prelab reading gives us a healthy range, with the majority of space rocks of the type that formed Earth falling at or above this 2300ppm threshold.</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SOURCES:</a:t>
            </a:r>
          </a:p>
          <a:p>
            <a:r>
              <a:rPr lang="en-US" sz="1200" b="0" i="0" kern="1200" baseline="0" dirty="0">
                <a:solidFill>
                  <a:schemeClr val="tx1"/>
                </a:solidFill>
                <a:effectLst/>
                <a:latin typeface="+mn-lt"/>
                <a:ea typeface="+mn-ea"/>
                <a:cs typeface="+mn-cs"/>
              </a:rPr>
              <a:t>Image, “</a:t>
            </a:r>
            <a:r>
              <a:rPr lang="en-US" sz="1200" b="0" i="0" kern="1200" baseline="0" dirty="0" err="1">
                <a:solidFill>
                  <a:schemeClr val="tx1"/>
                </a:solidFill>
                <a:effectLst/>
                <a:latin typeface="+mn-lt"/>
                <a:ea typeface="+mn-ea"/>
                <a:cs typeface="+mn-cs"/>
              </a:rPr>
              <a:t>Meteroite</a:t>
            </a:r>
            <a:r>
              <a:rPr lang="en-US" sz="1200" b="0" i="0" kern="1200" baseline="0" dirty="0">
                <a:solidFill>
                  <a:schemeClr val="tx1"/>
                </a:solidFill>
                <a:effectLst/>
                <a:latin typeface="+mn-lt"/>
                <a:ea typeface="+mn-ea"/>
                <a:cs typeface="+mn-cs"/>
              </a:rPr>
              <a:t>” </a:t>
            </a:r>
          </a:p>
          <a:p>
            <a:r>
              <a:rPr lang="en-US" sz="1200" b="0" i="0" kern="1200" baseline="0" dirty="0">
                <a:solidFill>
                  <a:schemeClr val="tx1"/>
                </a:solidFill>
                <a:effectLst/>
                <a:latin typeface="+mn-lt"/>
                <a:ea typeface="+mn-ea"/>
                <a:cs typeface="+mn-cs"/>
              </a:rPr>
              <a:t>URL: https://</a:t>
            </a:r>
            <a:r>
              <a:rPr lang="en-US" sz="1200" b="0" i="0" kern="1200" baseline="0" dirty="0" err="1">
                <a:solidFill>
                  <a:schemeClr val="tx1"/>
                </a:solidFill>
                <a:effectLst/>
                <a:latin typeface="+mn-lt"/>
                <a:ea typeface="+mn-ea"/>
                <a:cs typeface="+mn-cs"/>
              </a:rPr>
              <a:t>commons.wikimedia.org</a:t>
            </a:r>
            <a:r>
              <a:rPr lang="en-US" sz="1200" b="0" i="0" kern="1200" baseline="0" dirty="0">
                <a:solidFill>
                  <a:schemeClr val="tx1"/>
                </a:solidFill>
                <a:effectLst/>
                <a:latin typeface="+mn-lt"/>
                <a:ea typeface="+mn-ea"/>
                <a:cs typeface="+mn-cs"/>
              </a:rPr>
              <a:t>/wiki/File:NWA869Meteorite.jpg</a:t>
            </a:r>
          </a:p>
          <a:p>
            <a:r>
              <a:rPr lang="en-US" sz="1200" b="0" i="0" kern="1200" baseline="0" dirty="0">
                <a:solidFill>
                  <a:schemeClr val="tx1"/>
                </a:solidFill>
                <a:effectLst/>
                <a:latin typeface="+mn-lt"/>
                <a:ea typeface="+mn-ea"/>
                <a:cs typeface="+mn-cs"/>
              </a:rPr>
              <a:t>Attribution: H. </a:t>
            </a:r>
            <a:r>
              <a:rPr lang="en-US" sz="1200" b="0" i="0" kern="1200" baseline="0" dirty="0" err="1">
                <a:solidFill>
                  <a:schemeClr val="tx1"/>
                </a:solidFill>
                <a:effectLst/>
                <a:latin typeface="+mn-lt"/>
                <a:ea typeface="+mn-ea"/>
                <a:cs typeface="+mn-cs"/>
              </a:rPr>
              <a:t>Raab</a:t>
            </a:r>
            <a:r>
              <a:rPr lang="en-US" sz="1200" b="0" i="0" kern="1200" baseline="0" dirty="0">
                <a:solidFill>
                  <a:schemeClr val="tx1"/>
                </a:solidFill>
                <a:effectLst/>
                <a:latin typeface="+mn-lt"/>
                <a:ea typeface="+mn-ea"/>
                <a:cs typeface="+mn-cs"/>
              </a:rPr>
              <a:t> (</a:t>
            </a:r>
            <a:r>
              <a:rPr lang="en-US" sz="1200" b="0" i="0" kern="1200" baseline="0" dirty="0" err="1">
                <a:solidFill>
                  <a:schemeClr val="tx1"/>
                </a:solidFill>
                <a:effectLst/>
                <a:latin typeface="+mn-lt"/>
                <a:ea typeface="+mn-ea"/>
                <a:cs typeface="+mn-cs"/>
              </a:rPr>
              <a:t>User:Vesta</a:t>
            </a:r>
            <a:r>
              <a:rPr lang="en-US" sz="1200" b="0" i="0" kern="1200" baseline="0" dirty="0">
                <a:solidFill>
                  <a:schemeClr val="tx1"/>
                </a:solidFill>
                <a:effectLst/>
                <a:latin typeface="+mn-lt"/>
                <a:ea typeface="+mn-ea"/>
                <a:cs typeface="+mn-cs"/>
              </a:rPr>
              <a:t>), CC BY-SA 3.0 &lt;http://</a:t>
            </a:r>
            <a:r>
              <a:rPr lang="en-US" sz="1200" b="0" i="0" kern="1200" baseline="0" dirty="0" err="1">
                <a:solidFill>
                  <a:schemeClr val="tx1"/>
                </a:solidFill>
                <a:effectLst/>
                <a:latin typeface="+mn-lt"/>
                <a:ea typeface="+mn-ea"/>
                <a:cs typeface="+mn-cs"/>
              </a:rPr>
              <a:t>creativecommons.org</a:t>
            </a:r>
            <a:r>
              <a:rPr lang="en-US" sz="1200" b="0" i="0" kern="1200" baseline="0" dirty="0">
                <a:solidFill>
                  <a:schemeClr val="tx1"/>
                </a:solidFill>
                <a:effectLst/>
                <a:latin typeface="+mn-lt"/>
                <a:ea typeface="+mn-ea"/>
                <a:cs typeface="+mn-cs"/>
              </a:rPr>
              <a:t>/licenses/by-</a:t>
            </a:r>
            <a:r>
              <a:rPr lang="en-US" sz="1200" b="0" i="0" kern="1200" baseline="0" dirty="0" err="1">
                <a:solidFill>
                  <a:schemeClr val="tx1"/>
                </a:solidFill>
                <a:effectLst/>
                <a:latin typeface="+mn-lt"/>
                <a:ea typeface="+mn-ea"/>
                <a:cs typeface="+mn-cs"/>
              </a:rPr>
              <a:t>sa</a:t>
            </a:r>
            <a:r>
              <a:rPr lang="en-US" sz="1200" b="0" i="0" kern="1200" baseline="0" dirty="0">
                <a:solidFill>
                  <a:schemeClr val="tx1"/>
                </a:solidFill>
                <a:effectLst/>
                <a:latin typeface="+mn-lt"/>
                <a:ea typeface="+mn-ea"/>
                <a:cs typeface="+mn-cs"/>
              </a:rPr>
              <a:t>/3.0/&gt;, via Wikimedia Commons</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Image, ”Faucet Waterdrop:</a:t>
            </a:r>
          </a:p>
          <a:p>
            <a:r>
              <a:rPr lang="en-US" sz="1200" b="0" i="0" kern="1200" baseline="0" dirty="0">
                <a:solidFill>
                  <a:schemeClr val="tx1"/>
                </a:solidFill>
                <a:effectLst/>
                <a:latin typeface="+mn-lt"/>
                <a:ea typeface="+mn-ea"/>
                <a:cs typeface="+mn-cs"/>
              </a:rPr>
              <a:t>URL: https://</a:t>
            </a:r>
            <a:r>
              <a:rPr lang="en-US" sz="1200" b="0" i="0" kern="1200" baseline="0" dirty="0" err="1">
                <a:solidFill>
                  <a:schemeClr val="tx1"/>
                </a:solidFill>
                <a:effectLst/>
                <a:latin typeface="+mn-lt"/>
                <a:ea typeface="+mn-ea"/>
                <a:cs typeface="+mn-cs"/>
              </a:rPr>
              <a:t>www.maxpixel.net</a:t>
            </a:r>
            <a:r>
              <a:rPr lang="en-US" sz="1200" b="0" i="0" kern="1200" baseline="0" dirty="0">
                <a:solidFill>
                  <a:schemeClr val="tx1"/>
                </a:solidFill>
                <a:effectLst/>
                <a:latin typeface="+mn-lt"/>
                <a:ea typeface="+mn-ea"/>
                <a:cs typeface="+mn-cs"/>
              </a:rPr>
              <a:t>/Faucet-Waterdrop-Water-Water-Drop-Drop-Tap-Black-158968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a:solidFill>
                  <a:schemeClr val="tx1"/>
                </a:solidFill>
                <a:effectLst/>
                <a:latin typeface="+mn-lt"/>
                <a:ea typeface="+mn-ea"/>
                <a:cs typeface="+mn-cs"/>
              </a:rPr>
              <a:t>Attribution: </a:t>
            </a:r>
            <a:r>
              <a:rPr lang="en-US" sz="1200" b="0" i="0" u="none" strike="noStrike" kern="1200" dirty="0">
                <a:solidFill>
                  <a:schemeClr val="tx1"/>
                </a:solidFill>
                <a:effectLst/>
                <a:latin typeface="+mn-lt"/>
                <a:ea typeface="+mn-ea"/>
                <a:cs typeface="+mn-cs"/>
              </a:rPr>
              <a:t>CC0 Public Domain, Free for commercial use, Link referral required</a:t>
            </a:r>
            <a:endParaRPr lang="en-US" sz="1200" b="0" i="0" kern="1200" baseline="0" dirty="0">
              <a:solidFill>
                <a:schemeClr val="tx1"/>
              </a:solidFill>
              <a:effectLst/>
              <a:latin typeface="+mn-lt"/>
              <a:ea typeface="+mn-ea"/>
              <a:cs typeface="+mn-cs"/>
            </a:endParaRPr>
          </a:p>
          <a:p>
            <a:endParaRPr lang="en-US" sz="1200" b="0" i="0" kern="1200" baseline="0" dirty="0">
              <a:solidFill>
                <a:schemeClr val="tx1"/>
              </a:solidFill>
              <a:effectLst/>
              <a:latin typeface="+mn-lt"/>
              <a:ea typeface="+mn-ea"/>
              <a:cs typeface="+mn-cs"/>
            </a:endParaRPr>
          </a:p>
          <a:p>
            <a:endParaRPr lang="en-US" sz="1200" b="0" i="0" kern="1200" baseline="0" dirty="0">
              <a:solidFill>
                <a:schemeClr val="tx1"/>
              </a:solidFill>
              <a:effectLst/>
              <a:latin typeface="+mn-lt"/>
              <a:ea typeface="+mn-ea"/>
              <a:cs typeface="+mn-cs"/>
            </a:endParaRP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32</a:t>
            </a:fld>
            <a:endParaRPr lang="en-US"/>
          </a:p>
        </p:txBody>
      </p:sp>
    </p:spTree>
    <p:extLst>
      <p:ext uri="{BB962C8B-B14F-4D97-AF65-F5344CB8AC3E}">
        <p14:creationId xmlns:p14="http://schemas.microsoft.com/office/powerpoint/2010/main" val="8702587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Be certain you have prepared yourself and your students to complete the Gypsum Lab. Student handouts and a teacher guide have been included in the materials.</a:t>
            </a:r>
            <a:endParaRPr lang="en-US" baseline="0" dirty="0"/>
          </a:p>
          <a:p>
            <a:r>
              <a:rPr lang="en-US" baseline="0" dirty="0"/>
              <a:t>Note that this can be a stinky lab and requires decent ventilation. Be sure you’ve tried it on your own before deciding how you will present it to students.</a:t>
            </a:r>
          </a:p>
          <a:p>
            <a:endParaRPr lang="en-US" baseline="0" dirty="0"/>
          </a:p>
          <a:p>
            <a:r>
              <a:rPr lang="en-US" baseline="0" dirty="0"/>
              <a:t>SOURCES:</a:t>
            </a:r>
          </a:p>
          <a:p>
            <a:r>
              <a:rPr lang="en-US" baseline="0" dirty="0"/>
              <a:t>Image modified from, “</a:t>
            </a:r>
            <a:r>
              <a:rPr lang="en-US" sz="1200" b="0" i="0" kern="1200" dirty="0">
                <a:solidFill>
                  <a:schemeClr val="tx1"/>
                </a:solidFill>
                <a:effectLst/>
                <a:latin typeface="+mn-lt"/>
                <a:ea typeface="+mn-ea"/>
                <a:cs typeface="+mn-cs"/>
              </a:rPr>
              <a:t>Gypsum sample crushed into a powder</a:t>
            </a:r>
            <a:r>
              <a:rPr lang="en-US" baseline="0" dirty="0"/>
              <a:t>”</a:t>
            </a:r>
          </a:p>
          <a:p>
            <a:r>
              <a:rPr lang="en-US" baseline="0" dirty="0"/>
              <a:t>URL: https://commons.wikimedia.org/wiki/File:FMARS_2009_gypsum_crush.jpg</a:t>
            </a:r>
          </a:p>
          <a:p>
            <a:r>
              <a:rPr lang="en-US" baseline="0" dirty="0"/>
              <a:t>Attribution: Brian </a:t>
            </a:r>
            <a:r>
              <a:rPr lang="en-US" baseline="0" dirty="0" err="1"/>
              <a:t>Shiro</a:t>
            </a:r>
            <a:r>
              <a:rPr lang="en-US" baseline="0" dirty="0"/>
              <a:t> / CC BY-SA (https://creativecommons.org/licenses/by-sa/3.0)</a:t>
            </a:r>
          </a:p>
          <a:p>
            <a:endParaRPr lang="en-US" baseline="0" dirty="0"/>
          </a:p>
          <a:p>
            <a:r>
              <a:rPr lang="en-US" baseline="0" dirty="0"/>
              <a:t>Image modified from, “Mortar Pestle Drawing”</a:t>
            </a:r>
          </a:p>
          <a:p>
            <a:r>
              <a:rPr lang="en-US" baseline="0" dirty="0"/>
              <a:t>URL: https://pixy.org/152745/</a:t>
            </a:r>
          </a:p>
          <a:p>
            <a:r>
              <a:rPr lang="en-US" baseline="0" dirty="0"/>
              <a:t>Attribution: Public Domain CC0 (https://pixy.org/licence.php)</a:t>
            </a:r>
          </a:p>
          <a:p>
            <a:endParaRPr lang="en-US" baseline="0" dirty="0"/>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33</a:t>
            </a:fld>
            <a:endParaRPr lang="en-US"/>
          </a:p>
        </p:txBody>
      </p:sp>
    </p:spTree>
    <p:extLst>
      <p:ext uri="{BB962C8B-B14F-4D97-AF65-F5344CB8AC3E}">
        <p14:creationId xmlns:p14="http://schemas.microsoft.com/office/powerpoint/2010/main" val="33486455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pPr marL="0" indent="0">
              <a:buNone/>
            </a:pPr>
            <a:r>
              <a:rPr lang="en-US" sz="1200" dirty="0">
                <a:latin typeface="Arial" panose="020B0604020202020204" pitchFamily="34" charset="0"/>
                <a:cs typeface="Arial" panose="020B0604020202020204" pitchFamily="34" charset="0"/>
              </a:rPr>
              <a:t>Have a brief</a:t>
            </a:r>
            <a:r>
              <a:rPr lang="en-US" sz="1200" baseline="0" dirty="0">
                <a:latin typeface="Arial" panose="020B0604020202020204" pitchFamily="34" charset="0"/>
                <a:cs typeface="Arial" panose="020B0604020202020204" pitchFamily="34" charset="0"/>
              </a:rPr>
              <a:t> discussion, following the animated prompts on this slide (i.e. “What did we learn from the lab?”)</a:t>
            </a:r>
          </a:p>
          <a:p>
            <a:pPr marL="0" indent="0">
              <a:buNone/>
            </a:pPr>
            <a:r>
              <a:rPr lang="en-US" sz="1200" baseline="0" dirty="0">
                <a:latin typeface="Arial" panose="020B0604020202020204" pitchFamily="34" charset="0"/>
                <a:cs typeface="Arial" panose="020B0604020202020204" pitchFamily="34" charset="0"/>
              </a:rPr>
              <a:t>Critically, you’ll lead the c</a:t>
            </a:r>
            <a:r>
              <a:rPr lang="en-US" sz="1200" dirty="0">
                <a:latin typeface="Arial" panose="020B0604020202020204" pitchFamily="34" charset="0"/>
                <a:cs typeface="Arial" panose="020B0604020202020204" pitchFamily="34" charset="0"/>
              </a:rPr>
              <a:t>lass through a calculation using the numbers from the pre-lab reading on the Itokawa and subsequent enstatite chondrite samples.</a:t>
            </a: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34</a:t>
            </a:fld>
            <a:endParaRPr lang="en-US"/>
          </a:p>
        </p:txBody>
      </p:sp>
    </p:spTree>
    <p:extLst>
      <p:ext uri="{BB962C8B-B14F-4D97-AF65-F5344CB8AC3E}">
        <p14:creationId xmlns:p14="http://schemas.microsoft.com/office/powerpoint/2010/main" val="38277059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pPr marL="0" indent="0">
              <a:buNone/>
            </a:pPr>
            <a:r>
              <a:rPr lang="en-US" sz="1200" dirty="0">
                <a:latin typeface="Arial" panose="020B0604020202020204" pitchFamily="34" charset="0"/>
                <a:cs typeface="Arial" panose="020B0604020202020204" pitchFamily="34" charset="0"/>
              </a:rPr>
              <a:t>Here</a:t>
            </a:r>
            <a:r>
              <a:rPr lang="en-US" sz="1200" baseline="0" dirty="0">
                <a:latin typeface="Arial" panose="020B0604020202020204" pitchFamily="34" charset="0"/>
                <a:cs typeface="Arial" panose="020B0604020202020204" pitchFamily="34" charset="0"/>
              </a:rPr>
              <a:t> you’ll lead the c</a:t>
            </a:r>
            <a:r>
              <a:rPr lang="en-US" sz="1200" dirty="0">
                <a:latin typeface="Arial" panose="020B0604020202020204" pitchFamily="34" charset="0"/>
                <a:cs typeface="Arial" panose="020B0604020202020204" pitchFamily="34" charset="0"/>
              </a:rPr>
              <a:t>lass through a calculation using the numbers from the pre-lab reading on the Itokawa and enstatite chondrite samples.</a:t>
            </a:r>
            <a:r>
              <a:rPr lang="en-US" sz="1200" baseline="0" dirty="0">
                <a:latin typeface="Arial" panose="020B0604020202020204" pitchFamily="34" charset="0"/>
                <a:cs typeface="Arial" panose="020B0604020202020204" pitchFamily="34" charset="0"/>
              </a:rPr>
              <a:t> Be sure to reference the teacher resource, “FE2 03 Water Calculations Teacher Guide”.</a:t>
            </a:r>
            <a:endParaRPr lang="en-US" sz="1200" dirty="0">
              <a:latin typeface="Arial" panose="020B0604020202020204" pitchFamily="34" charset="0"/>
              <a:cs typeface="Arial" panose="020B0604020202020204" pitchFamily="34" charset="0"/>
            </a:endParaRPr>
          </a:p>
          <a:p>
            <a:pPr marL="0" indent="0">
              <a:buNone/>
            </a:pPr>
            <a:endParaRPr lang="en-US" sz="1200" dirty="0">
              <a:latin typeface="Arial" panose="020B0604020202020204" pitchFamily="34" charset="0"/>
              <a:cs typeface="Arial" panose="020B0604020202020204" pitchFamily="34" charset="0"/>
            </a:endParaRPr>
          </a:p>
          <a:p>
            <a:pPr marL="0" indent="0">
              <a:buNone/>
            </a:pPr>
            <a:r>
              <a:rPr lang="en-US" sz="1200" dirty="0">
                <a:latin typeface="Arial" panose="020B0604020202020204" pitchFamily="34" charset="0"/>
                <a:cs typeface="Arial" panose="020B0604020202020204" pitchFamily="34" charset="0"/>
              </a:rPr>
              <a:t>A reminder regarding the basis</a:t>
            </a:r>
            <a:r>
              <a:rPr lang="en-US" sz="1200" baseline="0" dirty="0">
                <a:latin typeface="Arial" panose="020B0604020202020204" pitchFamily="34" charset="0"/>
                <a:cs typeface="Arial" panose="020B0604020202020204" pitchFamily="34" charset="0"/>
              </a:rPr>
              <a:t> of the </a:t>
            </a:r>
            <a:r>
              <a:rPr lang="en-US" sz="1200" dirty="0">
                <a:latin typeface="Arial" panose="020B0604020202020204" pitchFamily="34" charset="0"/>
                <a:cs typeface="Arial" panose="020B0604020202020204" pitchFamily="34" charset="0"/>
              </a:rPr>
              <a:t>calculations…</a:t>
            </a:r>
          </a:p>
          <a:p>
            <a:pPr marL="0" indent="0">
              <a:buNone/>
            </a:pPr>
            <a:endParaRPr lang="en-US" sz="1200" dirty="0">
              <a:latin typeface="Arial" panose="020B0604020202020204" pitchFamily="34" charset="0"/>
              <a:cs typeface="Arial" panose="020B0604020202020204" pitchFamily="34" charset="0"/>
            </a:endParaRPr>
          </a:p>
          <a:p>
            <a:r>
              <a:rPr lang="en-US" baseline="0" dirty="0"/>
              <a:t>From Wikipedia:</a:t>
            </a:r>
          </a:p>
          <a:p>
            <a:r>
              <a:rPr lang="en-US" sz="1200" b="0" i="0" kern="1200" dirty="0">
                <a:solidFill>
                  <a:schemeClr val="tx1"/>
                </a:solidFill>
                <a:effectLst/>
                <a:latin typeface="+mn-lt"/>
                <a:ea typeface="+mn-ea"/>
                <a:cs typeface="+mn-cs"/>
              </a:rPr>
              <a:t>“The total mass of the </a:t>
            </a:r>
            <a:r>
              <a:rPr lang="en-US" sz="1200" b="0" i="0" u="none" strike="noStrike" kern="1200" dirty="0">
                <a:solidFill>
                  <a:schemeClr val="tx1"/>
                </a:solidFill>
                <a:effectLst/>
                <a:latin typeface="+mn-lt"/>
                <a:ea typeface="+mn-ea"/>
                <a:cs typeface="+mn-cs"/>
              </a:rPr>
              <a:t>hydrosphere</a:t>
            </a:r>
            <a:r>
              <a:rPr lang="en-US" sz="1200" b="0" i="0" kern="1200" dirty="0">
                <a:solidFill>
                  <a:schemeClr val="tx1"/>
                </a:solidFill>
                <a:effectLst/>
                <a:latin typeface="+mn-lt"/>
                <a:ea typeface="+mn-ea"/>
                <a:cs typeface="+mn-cs"/>
              </a:rPr>
              <a:t> is about 1.4 quintillion </a:t>
            </a:r>
            <a:r>
              <a:rPr lang="en-US" sz="1200" b="0" i="0" kern="1200" dirty="0" err="1">
                <a:solidFill>
                  <a:schemeClr val="tx1"/>
                </a:solidFill>
                <a:effectLst/>
                <a:latin typeface="+mn-lt"/>
                <a:ea typeface="+mn-ea"/>
                <a:cs typeface="+mn-cs"/>
              </a:rPr>
              <a:t>tonnes</a:t>
            </a:r>
            <a:r>
              <a:rPr lang="en-US" sz="1200" b="0" i="0" kern="1200" dirty="0">
                <a:solidFill>
                  <a:schemeClr val="tx1"/>
                </a:solidFill>
                <a:effectLst/>
                <a:latin typeface="+mn-lt"/>
                <a:ea typeface="+mn-ea"/>
                <a:cs typeface="+mn-cs"/>
              </a:rPr>
              <a:t> (1.4×10</a:t>
            </a:r>
            <a:r>
              <a:rPr lang="en-US" sz="1200" b="0" i="0" kern="1200" baseline="30000" dirty="0">
                <a:solidFill>
                  <a:schemeClr val="tx1"/>
                </a:solidFill>
                <a:effectLst/>
                <a:latin typeface="+mn-lt"/>
                <a:ea typeface="+mn-ea"/>
                <a:cs typeface="+mn-cs"/>
              </a:rPr>
              <a:t>18</a:t>
            </a:r>
            <a:r>
              <a:rPr lang="en-US" sz="1200" b="0" i="0" kern="1200" dirty="0">
                <a:solidFill>
                  <a:schemeClr val="tx1"/>
                </a:solidFill>
                <a:effectLst/>
                <a:latin typeface="+mn-lt"/>
                <a:ea typeface="+mn-ea"/>
                <a:cs typeface="+mn-cs"/>
              </a:rPr>
              <a:t> long tons or 1.5×10</a:t>
            </a:r>
            <a:r>
              <a:rPr lang="en-US" sz="1200" b="0" i="0" kern="1200" baseline="30000" dirty="0">
                <a:solidFill>
                  <a:schemeClr val="tx1"/>
                </a:solidFill>
                <a:effectLst/>
                <a:latin typeface="+mn-lt"/>
                <a:ea typeface="+mn-ea"/>
                <a:cs typeface="+mn-cs"/>
              </a:rPr>
              <a:t>18</a:t>
            </a:r>
            <a:r>
              <a:rPr lang="en-US" sz="1200" b="0" i="0" kern="1200" dirty="0">
                <a:solidFill>
                  <a:schemeClr val="tx1"/>
                </a:solidFill>
                <a:effectLst/>
                <a:latin typeface="+mn-lt"/>
                <a:ea typeface="+mn-ea"/>
                <a:cs typeface="+mn-cs"/>
              </a:rPr>
              <a:t> short tons or 1.4×10</a:t>
            </a:r>
            <a:r>
              <a:rPr lang="en-US" sz="1200" b="0" i="0" kern="1200" baseline="30000" dirty="0">
                <a:solidFill>
                  <a:schemeClr val="tx1"/>
                </a:solidFill>
                <a:effectLst/>
                <a:latin typeface="+mn-lt"/>
                <a:ea typeface="+mn-ea"/>
                <a:cs typeface="+mn-cs"/>
              </a:rPr>
              <a:t>21</a:t>
            </a:r>
            <a:r>
              <a:rPr lang="en-US" sz="1200" b="0" i="0" kern="1200" dirty="0">
                <a:solidFill>
                  <a:schemeClr val="tx1"/>
                </a:solidFill>
                <a:effectLst/>
                <a:latin typeface="+mn-lt"/>
                <a:ea typeface="+mn-ea"/>
                <a:cs typeface="+mn-cs"/>
              </a:rPr>
              <a:t> kg), which is about 0.023% of Earth's total mass (5.972×10</a:t>
            </a:r>
            <a:r>
              <a:rPr lang="en-US" sz="1200" b="0" i="0" kern="1200" baseline="30000" dirty="0">
                <a:solidFill>
                  <a:schemeClr val="tx1"/>
                </a:solidFill>
                <a:effectLst/>
                <a:latin typeface="+mn-lt"/>
                <a:ea typeface="+mn-ea"/>
                <a:cs typeface="+mn-cs"/>
              </a:rPr>
              <a:t>24</a:t>
            </a:r>
            <a:r>
              <a:rPr lang="en-US" sz="1200" b="0" i="0" kern="1200" dirty="0">
                <a:solidFill>
                  <a:schemeClr val="tx1"/>
                </a:solidFill>
                <a:effectLst/>
                <a:latin typeface="+mn-lt"/>
                <a:ea typeface="+mn-ea"/>
                <a:cs typeface="+mn-cs"/>
              </a:rPr>
              <a:t> kg). Less than 3% is </a:t>
            </a:r>
            <a:r>
              <a:rPr lang="en-US" sz="1200" b="0" i="0" u="none" strike="noStrike" kern="1200" dirty="0">
                <a:solidFill>
                  <a:schemeClr val="tx1"/>
                </a:solidFill>
                <a:effectLst/>
                <a:latin typeface="+mn-lt"/>
                <a:ea typeface="+mn-ea"/>
                <a:cs typeface="+mn-cs"/>
              </a:rPr>
              <a:t>freshwater</a:t>
            </a:r>
            <a:r>
              <a:rPr lang="en-US" sz="1200" b="0" i="0" kern="1200" dirty="0">
                <a:solidFill>
                  <a:schemeClr val="tx1"/>
                </a:solidFill>
                <a:effectLst/>
                <a:latin typeface="+mn-lt"/>
                <a:ea typeface="+mn-ea"/>
                <a:cs typeface="+mn-cs"/>
              </a:rPr>
              <a:t>; the rest is </a:t>
            </a:r>
            <a:r>
              <a:rPr lang="en-US" sz="1200" b="0" i="0" u="none" strike="noStrike" kern="1200" dirty="0">
                <a:solidFill>
                  <a:schemeClr val="tx1"/>
                </a:solidFill>
                <a:effectLst/>
                <a:latin typeface="+mn-lt"/>
                <a:ea typeface="+mn-ea"/>
                <a:cs typeface="+mn-cs"/>
              </a:rPr>
              <a:t>saltwater</a:t>
            </a:r>
            <a:r>
              <a:rPr lang="en-US" sz="1200" b="0" i="0" kern="1200" dirty="0">
                <a:solidFill>
                  <a:schemeClr val="tx1"/>
                </a:solidFill>
                <a:effectLst/>
                <a:latin typeface="+mn-lt"/>
                <a:ea typeface="+mn-ea"/>
                <a:cs typeface="+mn-cs"/>
              </a:rPr>
              <a:t>, almost all of which is in the ocean.”</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In knowing the percentage of Earth that is surface water (= 0.023%), we have a minimum bar to reach. So, we’re hoping that space rocks contain (on average) at least 0.023% water if they are to explain the origin of water on the planet. This is equivalent to 2300ppm. The prelab gives us a healthy range, with the majority of space rocks of the type that formed Earth falling at or above this 2300ppm threshold.</a:t>
            </a:r>
          </a:p>
          <a:p>
            <a:pPr marL="0" indent="0">
              <a:buNone/>
            </a:pPr>
            <a:endParaRPr lang="en-US" sz="1200" dirty="0">
              <a:latin typeface="Arial" panose="020B0604020202020204" pitchFamily="34" charset="0"/>
              <a:cs typeface="Arial" panose="020B0604020202020204" pitchFamily="34" charset="0"/>
            </a:endParaRPr>
          </a:p>
          <a:p>
            <a:r>
              <a:rPr lang="en-US" sz="1200" b="0" i="0" kern="1200" baseline="0" dirty="0">
                <a:solidFill>
                  <a:schemeClr val="tx1"/>
                </a:solidFill>
                <a:effectLst/>
                <a:latin typeface="+mn-lt"/>
                <a:ea typeface="+mn-ea"/>
                <a:cs typeface="+mn-cs"/>
              </a:rPr>
              <a:t>SOURCES:</a:t>
            </a:r>
          </a:p>
          <a:p>
            <a:r>
              <a:rPr lang="en-US" sz="1200" b="0" i="0" kern="1200" baseline="0" dirty="0">
                <a:solidFill>
                  <a:schemeClr val="tx1"/>
                </a:solidFill>
                <a:effectLst/>
                <a:latin typeface="+mn-lt"/>
                <a:ea typeface="+mn-ea"/>
                <a:cs typeface="+mn-cs"/>
              </a:rPr>
              <a:t>Wikipedia article, “Ocean” (https://en.wikipedia.org/wiki/Ocean)</a:t>
            </a:r>
          </a:p>
          <a:p>
            <a:pPr marL="0" indent="0">
              <a:buNone/>
            </a:pPr>
            <a:endParaRPr lang="en-US" sz="1200" dirty="0">
              <a:latin typeface="Arial" panose="020B0604020202020204" pitchFamily="34" charset="0"/>
              <a:cs typeface="Arial" panose="020B0604020202020204" pitchFamily="34" charset="0"/>
            </a:endParaRP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35</a:t>
            </a:fld>
            <a:endParaRPr lang="en-US"/>
          </a:p>
        </p:txBody>
      </p:sp>
    </p:spTree>
    <p:extLst>
      <p:ext uri="{BB962C8B-B14F-4D97-AF65-F5344CB8AC3E}">
        <p14:creationId xmlns:p14="http://schemas.microsoft.com/office/powerpoint/2010/main" val="26789250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36</a:t>
            </a:fld>
            <a:endParaRPr lang="en-US"/>
          </a:p>
        </p:txBody>
      </p:sp>
    </p:spTree>
    <p:extLst>
      <p:ext uri="{BB962C8B-B14F-4D97-AF65-F5344CB8AC3E}">
        <p14:creationId xmlns:p14="http://schemas.microsoft.com/office/powerpoint/2010/main" val="6050250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37</a:t>
            </a:fld>
            <a:endParaRPr lang="en-US"/>
          </a:p>
        </p:txBody>
      </p:sp>
    </p:spTree>
    <p:extLst>
      <p:ext uri="{BB962C8B-B14F-4D97-AF65-F5344CB8AC3E}">
        <p14:creationId xmlns:p14="http://schemas.microsoft.com/office/powerpoint/2010/main" val="4870061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38</a:t>
            </a:fld>
            <a:endParaRPr lang="en-US"/>
          </a:p>
        </p:txBody>
      </p:sp>
    </p:spTree>
    <p:extLst>
      <p:ext uri="{BB962C8B-B14F-4D97-AF65-F5344CB8AC3E}">
        <p14:creationId xmlns:p14="http://schemas.microsoft.com/office/powerpoint/2010/main" val="4687277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Have students share out some ideas and then</a:t>
            </a:r>
            <a:r>
              <a:rPr lang="en-US" baseline="0" dirty="0"/>
              <a:t> move onto a video clip of volcanic outgassing. </a:t>
            </a:r>
          </a:p>
          <a:p>
            <a:r>
              <a:rPr lang="en-US" baseline="0" dirty="0"/>
              <a:t>Following a brief discussion of observations in the video, you’ll have your students engage in a reading to learn more.</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Prior to this moment, you need to review the video resources listed in “</a:t>
            </a:r>
            <a:r>
              <a:rPr lang="en-US" b="1" dirty="0"/>
              <a:t>AO 04 Volcanic Eruptions Video Resources”. </a:t>
            </a:r>
            <a:r>
              <a:rPr lang="en-US" dirty="0"/>
              <a:t>Pick one video ahead of time depending on what kind of discussion you think might interest students and</a:t>
            </a:r>
            <a:r>
              <a:rPr lang="en-US" baseline="0" dirty="0"/>
              <a:t> get you to the model idea that volcanic outgassing explains the release of many gases from the rocky make-up of our planet.</a:t>
            </a: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39</a:t>
            </a:fld>
            <a:endParaRPr lang="en-US"/>
          </a:p>
        </p:txBody>
      </p:sp>
    </p:spTree>
    <p:extLst>
      <p:ext uri="{BB962C8B-B14F-4D97-AF65-F5344CB8AC3E}">
        <p14:creationId xmlns:p14="http://schemas.microsoft.com/office/powerpoint/2010/main" val="30907114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aseline="0" dirty="0">
                <a:latin typeface="Calibri Light" panose="020F0302020204030204" pitchFamily="34" charset="0"/>
              </a:rPr>
              <a:t>TEACHER NOTES:</a:t>
            </a:r>
          </a:p>
          <a:p>
            <a:r>
              <a:rPr lang="en-US" sz="1000" baseline="0" dirty="0">
                <a:latin typeface="Calibri Light" panose="020F0302020204030204" pitchFamily="34" charset="0"/>
              </a:rPr>
              <a:t>Please play the video clip showing volcanic outgassing provided with the unit materials.</a:t>
            </a:r>
          </a:p>
          <a:p>
            <a:endParaRPr lang="en-US" sz="1000" baseline="0" dirty="0">
              <a:latin typeface="Calibri Light" panose="020F0302020204030204" pitchFamily="34" charset="0"/>
            </a:endParaRPr>
          </a:p>
          <a:p>
            <a:r>
              <a:rPr lang="en-US" sz="1000" baseline="0" dirty="0">
                <a:latin typeface="Calibri Light" panose="020F0302020204030204" pitchFamily="34" charset="0"/>
              </a:rPr>
              <a:t>https://</a:t>
            </a:r>
            <a:r>
              <a:rPr lang="en-US" sz="1000" baseline="0" dirty="0" err="1">
                <a:latin typeface="Calibri Light" panose="020F0302020204030204" pitchFamily="34" charset="0"/>
              </a:rPr>
              <a:t>www.youtube.com</a:t>
            </a:r>
            <a:r>
              <a:rPr lang="en-US" sz="1000" baseline="0" dirty="0">
                <a:latin typeface="Calibri Light" panose="020F0302020204030204" pitchFamily="34" charset="0"/>
              </a:rPr>
              <a:t>/</a:t>
            </a:r>
            <a:r>
              <a:rPr lang="en-US" sz="1000" baseline="0" dirty="0" err="1">
                <a:latin typeface="Calibri Light" panose="020F0302020204030204" pitchFamily="34" charset="0"/>
              </a:rPr>
              <a:t>watch?v</a:t>
            </a:r>
            <a:r>
              <a:rPr lang="en-US" sz="1000" baseline="0" dirty="0">
                <a:latin typeface="Calibri Light" panose="020F0302020204030204" pitchFamily="34" charset="0"/>
              </a:rPr>
              <a:t>=Azw8L1Ud_S4&amp;ab_channel=</a:t>
            </a:r>
            <a:r>
              <a:rPr lang="en-US" sz="1000" baseline="0" dirty="0" err="1">
                <a:latin typeface="Calibri Light" panose="020F0302020204030204" pitchFamily="34" charset="0"/>
              </a:rPr>
              <a:t>DeepCarbon</a:t>
            </a:r>
            <a:r>
              <a:rPr lang="en-US" sz="1000" baseline="0" dirty="0">
                <a:latin typeface="Calibri Light" panose="020F0302020204030204" pitchFamily="34" charset="0"/>
              </a:rPr>
              <a:t> </a:t>
            </a:r>
          </a:p>
        </p:txBody>
      </p:sp>
      <p:sp>
        <p:nvSpPr>
          <p:cNvPr id="4" name="Slide Number Placeholder 3"/>
          <p:cNvSpPr>
            <a:spLocks noGrp="1"/>
          </p:cNvSpPr>
          <p:nvPr>
            <p:ph type="sldNum" sz="quarter" idx="5"/>
          </p:nvPr>
        </p:nvSpPr>
        <p:spPr/>
        <p:txBody>
          <a:bodyPr/>
          <a:lstStyle/>
          <a:p>
            <a:fld id="{E85135F7-F3E7-45B8-BA64-443E5B646829}" type="slidenum">
              <a:rPr lang="en-US" smtClean="0"/>
              <a:t>40</a:t>
            </a:fld>
            <a:endParaRPr lang="en-US"/>
          </a:p>
        </p:txBody>
      </p:sp>
    </p:spTree>
    <p:extLst>
      <p:ext uri="{BB962C8B-B14F-4D97-AF65-F5344CB8AC3E}">
        <p14:creationId xmlns:p14="http://schemas.microsoft.com/office/powerpoint/2010/main" val="31392626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We’re providing</a:t>
            </a:r>
            <a:r>
              <a:rPr lang="en-US" baseline="0" dirty="0"/>
              <a:t> another opportunity for students to revisit their formation of the Earth model. You can have kids skip to the readings if they just did this as part of the previous learning segment (unless today is a new class day in which case the review might be a good opportunity for students to remind themselves what they came up with the day before).</a:t>
            </a: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41</a:t>
            </a:fld>
            <a:endParaRPr lang="en-US"/>
          </a:p>
        </p:txBody>
      </p:sp>
    </p:spTree>
    <p:extLst>
      <p:ext uri="{BB962C8B-B14F-4D97-AF65-F5344CB8AC3E}">
        <p14:creationId xmlns:p14="http://schemas.microsoft.com/office/powerpoint/2010/main" val="26600402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5</a:t>
            </a:fld>
            <a:endParaRPr lang="en-US" dirty="0"/>
          </a:p>
        </p:txBody>
      </p:sp>
    </p:spTree>
    <p:extLst>
      <p:ext uri="{BB962C8B-B14F-4D97-AF65-F5344CB8AC3E}">
        <p14:creationId xmlns:p14="http://schemas.microsoft.com/office/powerpoint/2010/main" val="1499431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We’re providing</a:t>
            </a:r>
            <a:r>
              <a:rPr lang="en-US" baseline="0" dirty="0"/>
              <a:t> another opportunity for students to revisit their formation of the Earth model. You can have kids skip to the readings if they just did this as part of the previous learning segment (unless today is a new class day in which case the review might be a good opportunity for students to remind themselves what they came up with the day before).</a:t>
            </a: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42</a:t>
            </a:fld>
            <a:endParaRPr lang="en-US"/>
          </a:p>
        </p:txBody>
      </p:sp>
    </p:spTree>
    <p:extLst>
      <p:ext uri="{BB962C8B-B14F-4D97-AF65-F5344CB8AC3E}">
        <p14:creationId xmlns:p14="http://schemas.microsoft.com/office/powerpoint/2010/main" val="24994720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There</a:t>
            </a:r>
            <a:r>
              <a:rPr lang="en-US" baseline="0" dirty="0"/>
              <a:t> are two important moves you need to make with your students here: (1) you need to generate a decently-worded idea about the role of volcanism in bringing water to the surface of the Earth, and (2) you need to engage them in wondering about the other gases as a lead-in to thinking about the atmosphere.</a:t>
            </a: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43</a:t>
            </a:fld>
            <a:endParaRPr lang="en-US"/>
          </a:p>
        </p:txBody>
      </p:sp>
    </p:spTree>
    <p:extLst>
      <p:ext uri="{BB962C8B-B14F-4D97-AF65-F5344CB8AC3E}">
        <p14:creationId xmlns:p14="http://schemas.microsoft.com/office/powerpoint/2010/main" val="42394757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sz="1200" baseline="0" dirty="0">
                <a:latin typeface="Calibri Light" panose="020F0302020204030204" pitchFamily="34" charset="0"/>
              </a:rPr>
              <a:t>Work with the class to raise the idea that our atmospheric gases also came to the surface through the process of volcanism. You are welcome to use the table in this slide or to simply take the conversation out of PowerPoint (usually what we recommend). Note that what comes out of volcanoes does NOT represent the current composition of Earth’s atmosphere—a problem we take up in the next unit. All you need here is the basic idea that the gases of the early atmosphere likely came (in large part at least) from the space rocks that formed the Earth.</a:t>
            </a:r>
          </a:p>
          <a:p>
            <a:endParaRPr lang="en-US" sz="1200" baseline="0" dirty="0">
              <a:latin typeface="Calibri Light" panose="020F0302020204030204" pitchFamily="34" charset="0"/>
            </a:endParaRPr>
          </a:p>
          <a:p>
            <a:r>
              <a:rPr lang="en-US" sz="1200" b="1" baseline="0" dirty="0">
                <a:latin typeface="Calibri Light" panose="020F0302020204030204" pitchFamily="34" charset="0"/>
              </a:rPr>
              <a:t>TABLE KEY FOR TEACHERS: carbon dioxide (</a:t>
            </a:r>
            <a:r>
              <a:rPr lang="en-US" sz="1200" b="1" kern="1200" dirty="0">
                <a:solidFill>
                  <a:schemeClr val="tx1"/>
                </a:solidFill>
                <a:effectLst/>
                <a:latin typeface="+mn-lt"/>
                <a:ea typeface="+mn-ea"/>
                <a:cs typeface="+mn-cs"/>
              </a:rPr>
              <a:t>CO</a:t>
            </a:r>
            <a:r>
              <a:rPr lang="en-US" sz="1200" b="1" kern="1200" baseline="-25000" dirty="0">
                <a:solidFill>
                  <a:schemeClr val="tx1"/>
                </a:solidFill>
                <a:effectLst/>
                <a:latin typeface="+mn-lt"/>
                <a:ea typeface="+mn-ea"/>
                <a:cs typeface="+mn-cs"/>
              </a:rPr>
              <a:t>2</a:t>
            </a:r>
            <a:r>
              <a:rPr lang="en-US" sz="1200" b="1" kern="1200" baseline="0" dirty="0">
                <a:solidFill>
                  <a:schemeClr val="tx1"/>
                </a:solidFill>
                <a:effectLst/>
                <a:latin typeface="+mn-lt"/>
                <a:ea typeface="+mn-ea"/>
                <a:cs typeface="+mn-cs"/>
              </a:rPr>
              <a:t>), sulfur gases = </a:t>
            </a:r>
            <a:r>
              <a:rPr lang="en-US" sz="1200" b="1" kern="1200" dirty="0">
                <a:solidFill>
                  <a:schemeClr val="tx1"/>
                </a:solidFill>
                <a:effectLst/>
                <a:latin typeface="+mn-lt"/>
                <a:ea typeface="+mn-ea"/>
                <a:cs typeface="+mn-cs"/>
              </a:rPr>
              <a:t>sulfur dioxide (SO</a:t>
            </a:r>
            <a:r>
              <a:rPr lang="en-US" sz="1200" b="1" kern="1200" baseline="-25000" dirty="0">
                <a:solidFill>
                  <a:schemeClr val="tx1"/>
                </a:solidFill>
                <a:effectLst/>
                <a:latin typeface="+mn-lt"/>
                <a:ea typeface="+mn-ea"/>
                <a:cs typeface="+mn-cs"/>
              </a:rPr>
              <a:t>2</a:t>
            </a:r>
            <a:r>
              <a:rPr lang="en-US" sz="1200" b="1" kern="1200" dirty="0">
                <a:solidFill>
                  <a:schemeClr val="tx1"/>
                </a:solidFill>
                <a:effectLst/>
                <a:latin typeface="+mn-lt"/>
                <a:ea typeface="+mn-ea"/>
                <a:cs typeface="+mn-cs"/>
              </a:rPr>
              <a:t>) or hydrogen sulfide (H</a:t>
            </a:r>
            <a:r>
              <a:rPr lang="en-US" sz="1200" b="1" kern="1200" baseline="-25000" dirty="0">
                <a:solidFill>
                  <a:schemeClr val="tx1"/>
                </a:solidFill>
                <a:effectLst/>
                <a:latin typeface="+mn-lt"/>
                <a:ea typeface="+mn-ea"/>
                <a:cs typeface="+mn-cs"/>
              </a:rPr>
              <a:t>2</a:t>
            </a:r>
            <a:r>
              <a:rPr lang="en-US" sz="1200" b="1" kern="1200" dirty="0">
                <a:solidFill>
                  <a:schemeClr val="tx1"/>
                </a:solidFill>
                <a:effectLst/>
                <a:latin typeface="+mn-lt"/>
                <a:ea typeface="+mn-ea"/>
                <a:cs typeface="+mn-cs"/>
              </a:rPr>
              <a:t>S), chlorine (Cl), and fluorine (F),</a:t>
            </a:r>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nitrogen (N</a:t>
            </a:r>
            <a:r>
              <a:rPr lang="en-US" sz="1200" b="1" kern="1200" baseline="-25000" dirty="0">
                <a:solidFill>
                  <a:schemeClr val="tx1"/>
                </a:solidFill>
                <a:effectLst/>
                <a:latin typeface="+mn-lt"/>
                <a:ea typeface="+mn-ea"/>
                <a:cs typeface="+mn-cs"/>
              </a:rPr>
              <a:t>2</a:t>
            </a:r>
            <a:r>
              <a:rPr lang="en-US" sz="1200" b="1" kern="1200" dirty="0">
                <a:solidFill>
                  <a:schemeClr val="tx1"/>
                </a:solidFill>
                <a:effectLst/>
                <a:latin typeface="+mn-lt"/>
                <a:ea typeface="+mn-ea"/>
                <a:cs typeface="+mn-cs"/>
              </a:rPr>
              <a:t>), hydrogen (H</a:t>
            </a:r>
            <a:r>
              <a:rPr lang="en-US" sz="1200" b="1" kern="1200" baseline="-25000" dirty="0">
                <a:solidFill>
                  <a:schemeClr val="tx1"/>
                </a:solidFill>
                <a:effectLst/>
                <a:latin typeface="+mn-lt"/>
                <a:ea typeface="+mn-ea"/>
                <a:cs typeface="+mn-cs"/>
              </a:rPr>
              <a:t>2</a:t>
            </a:r>
            <a:r>
              <a:rPr lang="en-US" sz="1200" b="1" kern="1200" dirty="0">
                <a:solidFill>
                  <a:schemeClr val="tx1"/>
                </a:solidFill>
                <a:effectLst/>
                <a:latin typeface="+mn-lt"/>
                <a:ea typeface="+mn-ea"/>
                <a:cs typeface="+mn-cs"/>
              </a:rPr>
              <a:t>), carbon monoxide (CO).</a:t>
            </a:r>
          </a:p>
          <a:p>
            <a:endParaRPr lang="en-US" sz="1200" baseline="0" dirty="0">
              <a:latin typeface="Calibri Light" panose="020F0302020204030204" pitchFamily="34" charset="0"/>
            </a:endParaRPr>
          </a:p>
          <a:p>
            <a:r>
              <a:rPr lang="en-US" sz="1200" kern="1200" dirty="0">
                <a:solidFill>
                  <a:schemeClr val="tx1"/>
                </a:solidFill>
                <a:effectLst/>
                <a:latin typeface="+mn-lt"/>
                <a:ea typeface="+mn-ea"/>
                <a:cs typeface="+mn-cs"/>
              </a:rPr>
              <a:t>From</a:t>
            </a:r>
            <a:r>
              <a:rPr lang="en-US" sz="1200" kern="1200" baseline="0" dirty="0">
                <a:solidFill>
                  <a:schemeClr val="tx1"/>
                </a:solidFill>
                <a:effectLst/>
                <a:latin typeface="+mn-lt"/>
                <a:ea typeface="+mn-ea"/>
                <a:cs typeface="+mn-cs"/>
              </a:rPr>
              <a:t> the reading, “</a:t>
            </a:r>
            <a:r>
              <a:rPr lang="en-US" sz="1200" kern="1200" dirty="0">
                <a:solidFill>
                  <a:schemeClr val="tx1"/>
                </a:solidFill>
                <a:effectLst/>
                <a:latin typeface="+mn-lt"/>
                <a:ea typeface="+mn-ea"/>
                <a:cs typeface="+mn-cs"/>
              </a:rPr>
              <a:t>Water vapor (H</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O</a:t>
            </a:r>
            <a:r>
              <a:rPr lang="en-US" sz="1200" kern="1200" baseline="-25000" dirty="0">
                <a:solidFill>
                  <a:schemeClr val="tx1"/>
                </a:solidFill>
                <a:effectLst/>
                <a:latin typeface="+mn-lt"/>
                <a:ea typeface="+mn-ea"/>
                <a:cs typeface="+mn-cs"/>
              </a:rPr>
              <a:t>gas</a:t>
            </a:r>
            <a:r>
              <a:rPr lang="en-US" sz="1200" kern="1200" dirty="0">
                <a:solidFill>
                  <a:schemeClr val="tx1"/>
                </a:solidFill>
                <a:effectLst/>
                <a:latin typeface="+mn-lt"/>
                <a:ea typeface="+mn-ea"/>
                <a:cs typeface="+mn-cs"/>
              </a:rPr>
              <a:t>) and carbon dioxide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are the most common ingredients in volcanic gases. Next in abundance is sulfur (S) in the form of either sulfur dioxide (SO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or hydrogen sulfide (H</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S), chlorine (Cl), and fluorine (F). Other gases present in smaller amounts are nitrogen (N</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hydrogen (H</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carbon monoxide (CO), along with trace amounts of other gases.”</a:t>
            </a:r>
            <a:endParaRPr lang="en-US" sz="1200" baseline="0" dirty="0">
              <a:latin typeface="Calibri Light" panose="020F0302020204030204" pitchFamily="34" charset="0"/>
            </a:endParaRPr>
          </a:p>
          <a:p>
            <a:endParaRPr lang="en-US" sz="1200" baseline="0" dirty="0">
              <a:latin typeface="Calibri Light" panose="020F0302020204030204" pitchFamily="34" charset="0"/>
            </a:endParaRPr>
          </a:p>
          <a:p>
            <a:r>
              <a:rPr lang="en-US" sz="1200" baseline="0" dirty="0">
                <a:latin typeface="Calibri Light" panose="020F0302020204030204" pitchFamily="34" charset="0"/>
              </a:rPr>
              <a:t>SOURCES:</a:t>
            </a:r>
          </a:p>
          <a:p>
            <a:r>
              <a:rPr lang="en-US" sz="1200" baseline="0" dirty="0">
                <a:latin typeface="Calibri Light" panose="020F0302020204030204" pitchFamily="34" charset="0"/>
              </a:rPr>
              <a:t>Image, “</a:t>
            </a:r>
            <a:r>
              <a:rPr lang="en-US" sz="1200" b="0" i="0" u="none" strike="noStrike" kern="1200" dirty="0">
                <a:solidFill>
                  <a:schemeClr val="tx1"/>
                </a:solidFill>
                <a:effectLst/>
                <a:latin typeface="+mn-lt"/>
                <a:ea typeface="+mn-ea"/>
                <a:cs typeface="+mn-cs"/>
              </a:rPr>
              <a:t>Augustine Volcano</a:t>
            </a:r>
            <a:r>
              <a:rPr lang="en-US" sz="1200" b="0" i="0" u="none" strike="noStrike"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viewed from the west, Jan. 12, 2006.</a:t>
            </a:r>
            <a:r>
              <a:rPr lang="en-US" sz="1200" baseline="0" dirty="0">
                <a:latin typeface="Calibri Light" panose="020F0302020204030204" pitchFamily="34" charset="0"/>
              </a:rPr>
              <a:t>”</a:t>
            </a:r>
          </a:p>
          <a:p>
            <a:r>
              <a:rPr lang="en-US" sz="1200" baseline="0" dirty="0">
                <a:latin typeface="Calibri Light" panose="020F0302020204030204" pitchFamily="34" charset="0"/>
              </a:rPr>
              <a:t>URL: https://commons.wikimedia.org/wiki/File:Augustine_Volcano_Jan_12_2006.jpg</a:t>
            </a:r>
          </a:p>
          <a:p>
            <a:r>
              <a:rPr lang="en-US" sz="1200" baseline="0" dirty="0">
                <a:latin typeface="Calibri Light" panose="020F0302020204030204" pitchFamily="34" charset="0"/>
              </a:rPr>
              <a:t>Attribution: </a:t>
            </a:r>
            <a:r>
              <a:rPr lang="en-US" sz="1200" baseline="0" dirty="0" err="1">
                <a:latin typeface="Calibri Light" panose="020F0302020204030204" pitchFamily="34" charset="0"/>
              </a:rPr>
              <a:t>McGimsey</a:t>
            </a:r>
            <a:r>
              <a:rPr lang="en-US" sz="1200" baseline="0" dirty="0">
                <a:latin typeface="Calibri Light" panose="020F0302020204030204" pitchFamily="34" charset="0"/>
              </a:rPr>
              <a:t>, Game / Public domain</a:t>
            </a:r>
          </a:p>
          <a:p>
            <a:endParaRPr lang="en-US" sz="1200" baseline="0" dirty="0">
              <a:latin typeface="Calibri Light" panose="020F0302020204030204" pitchFamily="34" charset="0"/>
            </a:endParaRPr>
          </a:p>
          <a:p>
            <a:endParaRPr lang="en-US" baseline="0" dirty="0"/>
          </a:p>
        </p:txBody>
      </p:sp>
      <p:sp>
        <p:nvSpPr>
          <p:cNvPr id="4" name="Slide Number Placeholder 3"/>
          <p:cNvSpPr>
            <a:spLocks noGrp="1"/>
          </p:cNvSpPr>
          <p:nvPr>
            <p:ph type="sldNum" sz="quarter" idx="5"/>
          </p:nvPr>
        </p:nvSpPr>
        <p:spPr/>
        <p:txBody>
          <a:bodyPr/>
          <a:lstStyle/>
          <a:p>
            <a:fld id="{E85135F7-F3E7-45B8-BA64-443E5B646829}" type="slidenum">
              <a:rPr lang="en-US" smtClean="0"/>
              <a:t>44</a:t>
            </a:fld>
            <a:endParaRPr lang="en-US"/>
          </a:p>
        </p:txBody>
      </p:sp>
    </p:spTree>
    <p:extLst>
      <p:ext uri="{BB962C8B-B14F-4D97-AF65-F5344CB8AC3E}">
        <p14:creationId xmlns:p14="http://schemas.microsoft.com/office/powerpoint/2010/main" val="21776620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aseline="0" dirty="0">
                <a:latin typeface="Calibri Light" panose="020F0302020204030204" pitchFamily="34" charset="0"/>
              </a:rPr>
              <a:t>TEACHER NOTES:</a:t>
            </a:r>
          </a:p>
          <a:p>
            <a:r>
              <a:rPr lang="en-US" sz="1000" b="1" baseline="0" dirty="0">
                <a:latin typeface="Calibri Light" panose="020F0302020204030204" pitchFamily="34" charset="0"/>
              </a:rPr>
              <a:t>Optional Slide. But you need to be certain that there is some model idea about water condensation as a process important to forming the oceans (the water “rained down” could be a simple but acceptable paraphrase for this idea). You can even bring this up in the next learning segment where students are working to finalize their models.</a:t>
            </a:r>
          </a:p>
          <a:p>
            <a:endParaRPr lang="en-US" sz="1000" baseline="0" dirty="0">
              <a:latin typeface="Calibri Light" panose="020F0302020204030204" pitchFamily="34" charset="0"/>
            </a:endParaRPr>
          </a:p>
          <a:p>
            <a:r>
              <a:rPr lang="en-US" sz="1000" baseline="0" dirty="0">
                <a:latin typeface="Calibri Light" panose="020F0302020204030204" pitchFamily="34" charset="0"/>
              </a:rPr>
              <a:t>This is a simple move to have students talk about condensation if they have not insisted it be part of the model thus far. </a:t>
            </a:r>
          </a:p>
          <a:p>
            <a:r>
              <a:rPr lang="en-US" sz="1000" baseline="0" dirty="0">
                <a:latin typeface="Calibri Light" panose="020F0302020204030204" pitchFamily="34" charset="0"/>
              </a:rPr>
              <a:t>We observed condensation in the Gypsum Lab, so there’s no heaving lifting to do here. Besides, students should be fairly familiar with condensation as part of the water cycle from their middle grades science courses.</a:t>
            </a:r>
          </a:p>
          <a:p>
            <a:endParaRPr lang="en-US" sz="1000" baseline="0" dirty="0">
              <a:latin typeface="Calibri Light" panose="020F0302020204030204" pitchFamily="34" charset="0"/>
            </a:endParaRPr>
          </a:p>
          <a:p>
            <a:r>
              <a:rPr lang="en-US" sz="1000" baseline="0" dirty="0">
                <a:latin typeface="Calibri Light" panose="020F0302020204030204" pitchFamily="34" charset="0"/>
              </a:rPr>
              <a:t>SOURCES:</a:t>
            </a:r>
          </a:p>
          <a:p>
            <a:r>
              <a:rPr lang="en-US" sz="1000" baseline="0" dirty="0">
                <a:latin typeface="Calibri Light" panose="020F0302020204030204" pitchFamily="34" charset="0"/>
              </a:rPr>
              <a:t>Image, “Clouds over the Atlantic Ocean”</a:t>
            </a:r>
          </a:p>
          <a:p>
            <a:r>
              <a:rPr lang="en-US" sz="1000" baseline="0" dirty="0">
                <a:latin typeface="Calibri Light" panose="020F0302020204030204" pitchFamily="34" charset="0"/>
              </a:rPr>
              <a:t>URL: https://</a:t>
            </a:r>
            <a:r>
              <a:rPr lang="en-US" sz="1000" baseline="0" dirty="0" err="1">
                <a:latin typeface="Calibri Light" panose="020F0302020204030204" pitchFamily="34" charset="0"/>
              </a:rPr>
              <a:t>en.wikipedia.org</a:t>
            </a:r>
            <a:r>
              <a:rPr lang="en-US" sz="1000" baseline="0" dirty="0">
                <a:latin typeface="Calibri Light" panose="020F0302020204030204" pitchFamily="34" charset="0"/>
              </a:rPr>
              <a:t>/wiki/</a:t>
            </a:r>
            <a:r>
              <a:rPr lang="en-US" sz="1000" baseline="0" dirty="0" err="1">
                <a:latin typeface="Calibri Light" panose="020F0302020204030204" pitchFamily="34" charset="0"/>
              </a:rPr>
              <a:t>File:Clouds_over_the_Atlantic_Ocean.jpg#file</a:t>
            </a:r>
            <a:endParaRPr lang="en-US" sz="1000" baseline="0" dirty="0">
              <a:latin typeface="Calibri Light" panose="020F0302020204030204" pitchFamily="34" charset="0"/>
            </a:endParaRPr>
          </a:p>
          <a:p>
            <a:r>
              <a:rPr lang="en-US" sz="1000" baseline="0" dirty="0">
                <a:latin typeface="Calibri Light" panose="020F0302020204030204" pitchFamily="34" charset="0"/>
              </a:rPr>
              <a:t>Attribution: </a:t>
            </a:r>
            <a:r>
              <a:rPr lang="en-US" sz="1200" b="0" i="0" u="none" strike="noStrike" kern="1200" dirty="0">
                <a:solidFill>
                  <a:schemeClr val="tx1"/>
                </a:solidFill>
                <a:effectLst/>
                <a:latin typeface="+mn-lt"/>
                <a:ea typeface="+mn-ea"/>
                <a:cs typeface="+mn-cs"/>
                <a:hlinkClick r:id="rId3" tooltip="User:Tfioreze"/>
              </a:rPr>
              <a:t>Tiago Fioreze</a:t>
            </a:r>
            <a:r>
              <a:rPr lang="en-US" sz="1200" b="0" i="0" u="none" strike="noStrike" kern="1200" dirty="0">
                <a:solidFill>
                  <a:schemeClr val="tx1"/>
                </a:solidFill>
                <a:effectLst/>
                <a:latin typeface="+mn-lt"/>
                <a:ea typeface="+mn-ea"/>
                <a:cs typeface="+mn-cs"/>
              </a:rPr>
              <a:t>, This file is licensed under the </a:t>
            </a:r>
            <a:r>
              <a:rPr lang="en-US" sz="1200" b="0" i="0" u="none" strike="noStrike" kern="1200" dirty="0">
                <a:solidFill>
                  <a:schemeClr val="tx1"/>
                </a:solidFill>
                <a:effectLst/>
                <a:latin typeface="+mn-lt"/>
                <a:ea typeface="+mn-ea"/>
                <a:cs typeface="+mn-cs"/>
                <a:hlinkClick r:id="rId4" tooltip="w:en:Creative Commons"/>
              </a:rPr>
              <a:t>Creative Commons</a:t>
            </a:r>
            <a:r>
              <a:rPr lang="en-US"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5"/>
              </a:rPr>
              <a:t>Attribution-Share Alike 3.0 Unported</a:t>
            </a:r>
            <a:r>
              <a:rPr lang="en-US" sz="1200" b="0" i="0" u="none" strike="noStrike" kern="1200" dirty="0">
                <a:solidFill>
                  <a:schemeClr val="tx1"/>
                </a:solidFill>
                <a:effectLst/>
                <a:latin typeface="+mn-lt"/>
                <a:ea typeface="+mn-ea"/>
                <a:cs typeface="+mn-cs"/>
              </a:rPr>
              <a:t> license.</a:t>
            </a:r>
          </a:p>
          <a:p>
            <a:r>
              <a:rPr lang="en-US" sz="1000" dirty="0"/>
              <a:t/>
            </a:r>
            <a:br>
              <a:rPr lang="en-US" sz="1000" dirty="0"/>
            </a:br>
            <a:endParaRPr lang="en-US" sz="1000" baseline="0" dirty="0">
              <a:latin typeface="Calibri Light" panose="020F0302020204030204" pitchFamily="34" charset="0"/>
            </a:endParaRPr>
          </a:p>
        </p:txBody>
      </p:sp>
      <p:sp>
        <p:nvSpPr>
          <p:cNvPr id="4" name="Slide Number Placeholder 3"/>
          <p:cNvSpPr>
            <a:spLocks noGrp="1"/>
          </p:cNvSpPr>
          <p:nvPr>
            <p:ph type="sldNum" sz="quarter" idx="5"/>
          </p:nvPr>
        </p:nvSpPr>
        <p:spPr/>
        <p:txBody>
          <a:bodyPr/>
          <a:lstStyle/>
          <a:p>
            <a:fld id="{E85135F7-F3E7-45B8-BA64-443E5B646829}" type="slidenum">
              <a:rPr lang="en-US" smtClean="0"/>
              <a:t>45</a:t>
            </a:fld>
            <a:endParaRPr lang="en-US"/>
          </a:p>
        </p:txBody>
      </p:sp>
    </p:spTree>
    <p:extLst>
      <p:ext uri="{BB962C8B-B14F-4D97-AF65-F5344CB8AC3E}">
        <p14:creationId xmlns:p14="http://schemas.microsoft.com/office/powerpoint/2010/main" val="4967600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46</a:t>
            </a:fld>
            <a:endParaRPr lang="en-US"/>
          </a:p>
        </p:txBody>
      </p:sp>
    </p:spTree>
    <p:extLst>
      <p:ext uri="{BB962C8B-B14F-4D97-AF65-F5344CB8AC3E}">
        <p14:creationId xmlns:p14="http://schemas.microsoft.com/office/powerpoint/2010/main" val="12946777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47</a:t>
            </a:fld>
            <a:endParaRPr lang="en-US"/>
          </a:p>
        </p:txBody>
      </p:sp>
    </p:spTree>
    <p:extLst>
      <p:ext uri="{BB962C8B-B14F-4D97-AF65-F5344CB8AC3E}">
        <p14:creationId xmlns:p14="http://schemas.microsoft.com/office/powerpoint/2010/main" val="30393550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48</a:t>
            </a:fld>
            <a:endParaRPr lang="en-US"/>
          </a:p>
        </p:txBody>
      </p:sp>
    </p:spTree>
    <p:extLst>
      <p:ext uri="{BB962C8B-B14F-4D97-AF65-F5344CB8AC3E}">
        <p14:creationId xmlns:p14="http://schemas.microsoft.com/office/powerpoint/2010/main" val="115535067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Choose any coherent transition into this unit from the last that you see fit.</a:t>
            </a:r>
            <a:r>
              <a:rPr lang="en-US" baseline="0" dirty="0"/>
              <a:t> This slide sets the scope of the next stage of model building. We’re going to try to explain how Earth’s oceans (hydrosphere) and atmosphere formed.</a:t>
            </a:r>
          </a:p>
          <a:p>
            <a:endParaRPr lang="en-US" dirty="0"/>
          </a:p>
          <a:p>
            <a:r>
              <a:rPr lang="en-US"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a:t>
            </a:r>
            <a:r>
              <a:rPr lang="en-US" sz="1200" u="none" dirty="0" err="1">
                <a:solidFill>
                  <a:srgbClr val="0563C1"/>
                </a:solidFill>
                <a:latin typeface="Calibri" panose="020F0502020204030204" pitchFamily="34" charset="0"/>
                <a:ea typeface="Calibri" panose="020F0502020204030204" pitchFamily="34" charset="0"/>
                <a:cs typeface="Times New Roman" panose="02020603050405020304" pitchFamily="18" charset="0"/>
              </a:rPr>
              <a:t>www.pexels.com</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/photo/planet-earth-87651/</a:t>
            </a:r>
            <a:endParaRPr lang="en-US" u="none" baseline="0" dirty="0"/>
          </a:p>
          <a:p>
            <a:r>
              <a:rPr lang="en-US" baseline="0" dirty="0"/>
              <a:t>Attribution: None required. [https://</a:t>
            </a:r>
            <a:r>
              <a:rPr lang="en-US" baseline="0" dirty="0" err="1"/>
              <a:t>www.pexels.com</a:t>
            </a:r>
            <a:r>
              <a:rPr lang="en-US" baseline="0" dirty="0"/>
              <a:t>/photo-license/]</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49</a:t>
            </a:fld>
            <a:endParaRPr lang="en-US"/>
          </a:p>
        </p:txBody>
      </p:sp>
    </p:spTree>
    <p:extLst>
      <p:ext uri="{BB962C8B-B14F-4D97-AF65-F5344CB8AC3E}">
        <p14:creationId xmlns:p14="http://schemas.microsoft.com/office/powerpoint/2010/main" val="34232764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Use these guidelines and those on the next slide to have teams work on models that address the driving questions about formation of the oceans and atmosphere.</a:t>
            </a:r>
          </a:p>
        </p:txBody>
      </p:sp>
      <p:sp>
        <p:nvSpPr>
          <p:cNvPr id="4" name="Slide Number Placeholder 3"/>
          <p:cNvSpPr>
            <a:spLocks noGrp="1"/>
          </p:cNvSpPr>
          <p:nvPr>
            <p:ph type="sldNum" sz="quarter" idx="5"/>
          </p:nvPr>
        </p:nvSpPr>
        <p:spPr/>
        <p:txBody>
          <a:bodyPr/>
          <a:lstStyle/>
          <a:p>
            <a:fld id="{E85135F7-F3E7-45B8-BA64-443E5B646829}" type="slidenum">
              <a:rPr lang="en-US" smtClean="0"/>
              <a:t>50</a:t>
            </a:fld>
            <a:endParaRPr lang="en-US"/>
          </a:p>
        </p:txBody>
      </p:sp>
    </p:spTree>
    <p:extLst>
      <p:ext uri="{BB962C8B-B14F-4D97-AF65-F5344CB8AC3E}">
        <p14:creationId xmlns:p14="http://schemas.microsoft.com/office/powerpoint/2010/main" val="230256748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Further instructions</a:t>
            </a:r>
            <a:r>
              <a:rPr lang="en-US" baseline="0" dirty="0"/>
              <a:t> for the model-building group work. Feel free to re-structure this activity to suit the needs of your students. The goal is to get to understandable, shareable models the class can evaluate and amalgamate in order to come to a class consensus model for how oceans and atmosphere came to be on Earth.</a:t>
            </a:r>
            <a:endParaRPr lang="en-US" dirty="0"/>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51</a:t>
            </a:fld>
            <a:endParaRPr lang="en-US"/>
          </a:p>
        </p:txBody>
      </p:sp>
    </p:spTree>
    <p:extLst>
      <p:ext uri="{BB962C8B-B14F-4D97-AF65-F5344CB8AC3E}">
        <p14:creationId xmlns:p14="http://schemas.microsoft.com/office/powerpoint/2010/main" val="13241231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7</a:t>
            </a:fld>
            <a:endParaRPr lang="en-US" dirty="0"/>
          </a:p>
        </p:txBody>
      </p:sp>
    </p:spTree>
    <p:extLst>
      <p:ext uri="{BB962C8B-B14F-4D97-AF65-F5344CB8AC3E}">
        <p14:creationId xmlns:p14="http://schemas.microsoft.com/office/powerpoint/2010/main" val="37435303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Record the model statements and work to come to consensus about ideas the class can agree on. Maybe the model isn’t perfectly</a:t>
            </a:r>
            <a:r>
              <a:rPr lang="en-US" baseline="0" dirty="0"/>
              <a:t> clear/clean, but what is the set of ideas everyone can “live with”?</a:t>
            </a:r>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52</a:t>
            </a:fld>
            <a:endParaRPr lang="en-US"/>
          </a:p>
        </p:txBody>
      </p:sp>
    </p:spTree>
    <p:extLst>
      <p:ext uri="{BB962C8B-B14F-4D97-AF65-F5344CB8AC3E}">
        <p14:creationId xmlns:p14="http://schemas.microsoft.com/office/powerpoint/2010/main" val="160112314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Record the model statements and work to come to consensus about ideas the class can agree on. Maybe the model isn’t perfectly</a:t>
            </a:r>
            <a:r>
              <a:rPr lang="en-US" baseline="0" dirty="0"/>
              <a:t> clear/clean, but what is the set of ideas everyone can “live with”?</a:t>
            </a: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53</a:t>
            </a:fld>
            <a:endParaRPr lang="en-US"/>
          </a:p>
        </p:txBody>
      </p:sp>
    </p:spTree>
    <p:extLst>
      <p:ext uri="{BB962C8B-B14F-4D97-AF65-F5344CB8AC3E}">
        <p14:creationId xmlns:p14="http://schemas.microsoft.com/office/powerpoint/2010/main" val="368513517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54</a:t>
            </a:fld>
            <a:endParaRPr lang="en-US"/>
          </a:p>
        </p:txBody>
      </p:sp>
    </p:spTree>
    <p:extLst>
      <p:ext uri="{BB962C8B-B14F-4D97-AF65-F5344CB8AC3E}">
        <p14:creationId xmlns:p14="http://schemas.microsoft.com/office/powerpoint/2010/main" val="180652452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55</a:t>
            </a:fld>
            <a:endParaRPr lang="en-US"/>
          </a:p>
        </p:txBody>
      </p:sp>
    </p:spTree>
    <p:extLst>
      <p:ext uri="{BB962C8B-B14F-4D97-AF65-F5344CB8AC3E}">
        <p14:creationId xmlns:p14="http://schemas.microsoft.com/office/powerpoint/2010/main" val="355218309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56</a:t>
            </a:fld>
            <a:endParaRPr lang="en-US"/>
          </a:p>
        </p:txBody>
      </p:sp>
    </p:spTree>
    <p:extLst>
      <p:ext uri="{BB962C8B-B14F-4D97-AF65-F5344CB8AC3E}">
        <p14:creationId xmlns:p14="http://schemas.microsoft.com/office/powerpoint/2010/main" val="39330935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Let’s apply</a:t>
            </a:r>
            <a:r>
              <a:rPr lang="en-US" baseline="0" dirty="0"/>
              <a:t> our model back to our original questions a bit more formally by having students write a letter to a friend. Writing is an important part of science (the eight Science and Engineering Practice in the NGSS is about communication), and writing skills are key to literacy across fields. Feel free to modify this activity for your students, but have them work toward expressing their overall understanding of how the rocky Earth and its oceans and atmosphere came to be. This is a general assessment of their understanding of the earth science we’ve been exploring for the past few weeks. It’s a good checkpoint before we start to move closer to traditional biology in the next unit.</a:t>
            </a: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57</a:t>
            </a:fld>
            <a:endParaRPr lang="en-US"/>
          </a:p>
        </p:txBody>
      </p:sp>
    </p:spTree>
    <p:extLst>
      <p:ext uri="{BB962C8B-B14F-4D97-AF65-F5344CB8AC3E}">
        <p14:creationId xmlns:p14="http://schemas.microsoft.com/office/powerpoint/2010/main" val="32939551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58</a:t>
            </a:fld>
            <a:endParaRPr lang="en-US"/>
          </a:p>
        </p:txBody>
      </p:sp>
    </p:spTree>
    <p:extLst>
      <p:ext uri="{BB962C8B-B14F-4D97-AF65-F5344CB8AC3E}">
        <p14:creationId xmlns:p14="http://schemas.microsoft.com/office/powerpoint/2010/main" val="294089106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59</a:t>
            </a:fld>
            <a:endParaRPr lang="en-US"/>
          </a:p>
        </p:txBody>
      </p:sp>
    </p:spTree>
    <p:extLst>
      <p:ext uri="{BB962C8B-B14F-4D97-AF65-F5344CB8AC3E}">
        <p14:creationId xmlns:p14="http://schemas.microsoft.com/office/powerpoint/2010/main" val="157104311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60</a:t>
            </a:fld>
            <a:endParaRPr lang="en-US"/>
          </a:p>
        </p:txBody>
      </p:sp>
    </p:spTree>
    <p:extLst>
      <p:ext uri="{BB962C8B-B14F-4D97-AF65-F5344CB8AC3E}">
        <p14:creationId xmlns:p14="http://schemas.microsoft.com/office/powerpoint/2010/main" val="323713352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61</a:t>
            </a:fld>
            <a:endParaRPr lang="en-US"/>
          </a:p>
        </p:txBody>
      </p:sp>
    </p:spTree>
    <p:extLst>
      <p:ext uri="{BB962C8B-B14F-4D97-AF65-F5344CB8AC3E}">
        <p14:creationId xmlns:p14="http://schemas.microsoft.com/office/powerpoint/2010/main" val="1132153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a:p>
            <a:r>
              <a:rPr lang="en-US" baseline="0" dirty="0"/>
              <a:t>SOURCES:</a:t>
            </a:r>
          </a:p>
          <a:p>
            <a:r>
              <a:rPr lang="en-US" dirty="0"/>
              <a:t>Image, ”The Blue Marble</a:t>
            </a:r>
            <a:r>
              <a:rPr lang="en-US" baseline="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a:t>
            </a:r>
            <a:r>
              <a:rPr lang="en-US" sz="1200" u="none" dirty="0" err="1">
                <a:solidFill>
                  <a:srgbClr val="0563C1"/>
                </a:solidFill>
                <a:latin typeface="Calibri" panose="020F0502020204030204" pitchFamily="34" charset="0"/>
                <a:ea typeface="Calibri" panose="020F0502020204030204" pitchFamily="34" charset="0"/>
                <a:cs typeface="Times New Roman" panose="02020603050405020304" pitchFamily="18" charset="0"/>
              </a:rPr>
              <a:t>visibleearth.nasa.gov</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/images/57723/the-blue-marble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Attribution: https://</a:t>
            </a:r>
            <a:r>
              <a:rPr lang="en-US" baseline="0" dirty="0" err="1"/>
              <a:t>visibleearth.nasa.gov</a:t>
            </a:r>
            <a:r>
              <a:rPr lang="en-US" baseline="0" dirty="0"/>
              <a:t>/image-use-policy</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8</a:t>
            </a:fld>
            <a:endParaRPr lang="en-US"/>
          </a:p>
        </p:txBody>
      </p:sp>
    </p:spTree>
    <p:extLst>
      <p:ext uri="{BB962C8B-B14F-4D97-AF65-F5344CB8AC3E}">
        <p14:creationId xmlns:p14="http://schemas.microsoft.com/office/powerpoint/2010/main" val="292577148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62</a:t>
            </a:fld>
            <a:endParaRPr lang="en-US"/>
          </a:p>
        </p:txBody>
      </p:sp>
    </p:spTree>
    <p:extLst>
      <p:ext uri="{BB962C8B-B14F-4D97-AF65-F5344CB8AC3E}">
        <p14:creationId xmlns:p14="http://schemas.microsoft.com/office/powerpoint/2010/main" val="303279973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63</a:t>
            </a:fld>
            <a:endParaRPr lang="en-US"/>
          </a:p>
        </p:txBody>
      </p:sp>
    </p:spTree>
    <p:extLst>
      <p:ext uri="{BB962C8B-B14F-4D97-AF65-F5344CB8AC3E}">
        <p14:creationId xmlns:p14="http://schemas.microsoft.com/office/powerpoint/2010/main" val="192625160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64</a:t>
            </a:fld>
            <a:endParaRPr lang="en-US"/>
          </a:p>
        </p:txBody>
      </p:sp>
    </p:spTree>
    <p:extLst>
      <p:ext uri="{BB962C8B-B14F-4D97-AF65-F5344CB8AC3E}">
        <p14:creationId xmlns:p14="http://schemas.microsoft.com/office/powerpoint/2010/main" val="383063745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Engage</a:t>
            </a:r>
            <a:r>
              <a:rPr lang="en-US" baseline="0" dirty="0"/>
              <a:t> in a very short discussion with your students that provides a transition from the model for atmosphere and ocean formation to a review of the water cycle. You don’t need these slides, but you should ask the questions outlined. More information on humidity is contained below. You can make a slide to cover the information if you prefer, but keep in mind this is a conceptual conversation and not something we intend for students to reproduce on an exam. </a:t>
            </a:r>
          </a:p>
          <a:p>
            <a:endParaRPr lang="en-US" baseline="0" dirty="0"/>
          </a:p>
          <a:p>
            <a:r>
              <a:rPr lang="en-US" baseline="0" dirty="0"/>
              <a:t>How much water is in the air?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sz="1200" b="0" i="0" kern="1200" dirty="0">
                <a:solidFill>
                  <a:schemeClr val="tx1"/>
                </a:solidFill>
                <a:effectLst/>
                <a:latin typeface="+mn-lt"/>
                <a:ea typeface="+mn-ea"/>
                <a:cs typeface="+mn-cs"/>
              </a:rPr>
              <a:t>At any one instant, the Earth’s atmosphere contains 37.5 million-billion gallons of water vapor – enough to cover the entire surface of the planet with 1 inch of rain if condensed. This amount is recycled, through evaporation powered by the Sun, 40 times each year in what is known as the hydrologic cycle.” [according to “The Weather Guys”, https://wxguys.ssec.wisc.edu/2018/02/05/water-in-atmosphere/]</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We usually talk about the amount of water in the air in terms of </a:t>
            </a:r>
            <a:r>
              <a:rPr lang="en-US" b="1" baseline="0" dirty="0"/>
              <a:t>humidity</a:t>
            </a:r>
            <a:r>
              <a:rPr lang="en-US" baseline="0" dirty="0"/>
              <a:t>, which can be measured in absolute or relative terms. Absolutely humidity refers to the concentration of water vapor in the air—in grams per cubic meter or per kilogram of total air mass, for example. For example, </a:t>
            </a:r>
            <a:r>
              <a:rPr lang="en-US" sz="1200" b="0" i="0" kern="1200" dirty="0">
                <a:solidFill>
                  <a:schemeClr val="tx1"/>
                </a:solidFill>
                <a:effectLst/>
                <a:latin typeface="+mn-lt"/>
                <a:ea typeface="+mn-ea"/>
                <a:cs typeface="+mn-cs"/>
              </a:rPr>
              <a:t>“Gaseous water represents a small but environmentally significant constituent of the </a:t>
            </a:r>
            <a:r>
              <a:rPr lang="en-US" sz="1200" b="0" i="0" u="none" strike="noStrike" kern="1200" dirty="0">
                <a:solidFill>
                  <a:schemeClr val="tx1"/>
                </a:solidFill>
                <a:effectLst/>
                <a:latin typeface="+mn-lt"/>
                <a:ea typeface="+mn-ea"/>
                <a:cs typeface="+mn-cs"/>
              </a:rPr>
              <a:t>atmosphere</a:t>
            </a:r>
            <a:r>
              <a:rPr lang="en-US" sz="1200" b="0" i="0" kern="1200" dirty="0">
                <a:solidFill>
                  <a:schemeClr val="tx1"/>
                </a:solidFill>
                <a:effectLst/>
                <a:latin typeface="+mn-lt"/>
                <a:ea typeface="+mn-ea"/>
                <a:cs typeface="+mn-cs"/>
              </a:rPr>
              <a:t>. The percentage water vapor in surface air varies from 0.01% at -42 °C (-44 °F)</a:t>
            </a:r>
            <a:r>
              <a:rPr lang="en-US" sz="1200" b="0" i="0" u="none" strike="noStrike" kern="1200" baseline="30000" dirty="0">
                <a:solidFill>
                  <a:schemeClr val="tx1"/>
                </a:solidFill>
                <a:effectLst/>
                <a:latin typeface="+mn-lt"/>
                <a:ea typeface="+mn-ea"/>
                <a:cs typeface="+mn-cs"/>
                <a:hlinkClick r:id="rId3"/>
              </a:rPr>
              <a:t>[16]</a:t>
            </a:r>
            <a:r>
              <a:rPr lang="en-US" sz="1200" b="0" i="0" kern="1200" dirty="0">
                <a:solidFill>
                  <a:schemeClr val="tx1"/>
                </a:solidFill>
                <a:effectLst/>
                <a:latin typeface="+mn-lt"/>
                <a:ea typeface="+mn-ea"/>
                <a:cs typeface="+mn-cs"/>
              </a:rPr>
              <a:t> to 4.24% when the dew point is 30 °C (86 °F).</a:t>
            </a:r>
            <a:r>
              <a:rPr lang="en-US" sz="1200" b="0" i="0" u="none" strike="noStrike" kern="1200" baseline="30000" dirty="0">
                <a:solidFill>
                  <a:schemeClr val="tx1"/>
                </a:solidFill>
                <a:effectLst/>
                <a:latin typeface="+mn-lt"/>
                <a:ea typeface="+mn-ea"/>
                <a:cs typeface="+mn-cs"/>
                <a:hlinkClick r:id="rId4"/>
              </a:rPr>
              <a:t>[17]</a:t>
            </a:r>
            <a:r>
              <a:rPr lang="en-US" sz="1200" b="0" i="0" kern="1200" dirty="0">
                <a:solidFill>
                  <a:schemeClr val="tx1"/>
                </a:solidFill>
                <a:effectLst/>
                <a:latin typeface="+mn-lt"/>
                <a:ea typeface="+mn-ea"/>
                <a:cs typeface="+mn-cs"/>
              </a:rPr>
              <a:t> Approximately 99.13% of it is contained in the </a:t>
            </a:r>
            <a:r>
              <a:rPr lang="en-US" sz="1200" b="0" i="0" u="none" strike="noStrike" kern="1200" dirty="0">
                <a:solidFill>
                  <a:schemeClr val="tx1"/>
                </a:solidFill>
                <a:effectLst/>
                <a:latin typeface="+mn-lt"/>
                <a:ea typeface="+mn-ea"/>
                <a:cs typeface="+mn-cs"/>
              </a:rPr>
              <a:t>troposphere</a:t>
            </a:r>
            <a:r>
              <a:rPr lang="en-US" sz="1200" b="0" i="0" kern="1200" dirty="0">
                <a:solidFill>
                  <a:schemeClr val="tx1"/>
                </a:solidFill>
                <a:effectLst/>
                <a:latin typeface="+mn-lt"/>
                <a:ea typeface="+mn-ea"/>
                <a:cs typeface="+mn-cs"/>
              </a:rPr>
              <a:t>.” – Wikipedia page</a:t>
            </a:r>
            <a:r>
              <a:rPr lang="en-US" sz="1200" b="0" i="0" kern="1200" baseline="0" dirty="0">
                <a:solidFill>
                  <a:schemeClr val="tx1"/>
                </a:solidFill>
                <a:effectLst/>
                <a:latin typeface="+mn-lt"/>
                <a:ea typeface="+mn-ea"/>
                <a:cs typeface="+mn-cs"/>
              </a:rPr>
              <a:t> “Atmosphere of Earth”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a:solidFill>
                  <a:schemeClr val="tx1"/>
                </a:solidFill>
                <a:effectLst/>
                <a:latin typeface="+mn-lt"/>
                <a:ea typeface="+mn-ea"/>
                <a:cs typeface="+mn-cs"/>
              </a:rPr>
              <a:t>So a common range for the amount of water in air ranges from nearly zero up to a few percent.</a:t>
            </a:r>
          </a:p>
          <a:p>
            <a:endParaRPr lang="en-US" baseline="0" dirty="0"/>
          </a:p>
          <a:p>
            <a:r>
              <a:rPr lang="en-US" baseline="0" dirty="0"/>
              <a:t>But many students may have heard much higher numbers. Their weather app or local TV meteorologist may have reported numbers like 20%, 50%, or even 95% humidity. This is because we more commonly report the </a:t>
            </a:r>
            <a:r>
              <a:rPr lang="en-US" b="1" baseline="0" dirty="0"/>
              <a:t>relative humidity</a:t>
            </a:r>
            <a:r>
              <a:rPr lang="en-US" b="0" baseline="0" dirty="0"/>
              <a:t>. Relative humidity reflects</a:t>
            </a:r>
            <a:r>
              <a:rPr lang="en-US" baseline="0" dirty="0"/>
              <a:t> the amount of water in the air relative to the maximum amount the air can hold at its current temperature. Relative humidity is therefore also a proportion or percentage, but it describes the actual amount of water in the air divided by the total amount possible. Therefore the percentages here will range from  near zero to 100%.</a:t>
            </a:r>
          </a:p>
          <a:p>
            <a:endParaRPr lang="en-US" baseline="0" dirty="0"/>
          </a:p>
          <a:p>
            <a:endParaRPr lang="en-US" baseline="0" dirty="0"/>
          </a:p>
          <a:p>
            <a:endParaRPr lang="en-US" baseline="0" dirty="0"/>
          </a:p>
          <a:p>
            <a:endParaRPr lang="en-US" sz="1200" b="0" i="0" kern="1200" baseline="0" dirty="0">
              <a:solidFill>
                <a:schemeClr val="tx1"/>
              </a:solidFill>
              <a:effectLst/>
              <a:latin typeface="+mn-lt"/>
              <a:ea typeface="+mn-ea"/>
              <a:cs typeface="+mn-cs"/>
            </a:endParaRPr>
          </a:p>
          <a:p>
            <a:endParaRPr lang="en-US" baseline="0" dirty="0"/>
          </a:p>
          <a:p>
            <a:pPr fontAlgn="base"/>
            <a:endParaRPr lang="en-US" sz="1200" b="0" i="0" kern="1200" dirty="0">
              <a:solidFill>
                <a:schemeClr val="tx1"/>
              </a:solidFill>
              <a:effectLst/>
              <a:latin typeface="+mn-lt"/>
              <a:ea typeface="+mn-ea"/>
              <a:cs typeface="+mn-cs"/>
            </a:endParaRPr>
          </a:p>
          <a:p>
            <a:pPr fontAlgn="base"/>
            <a:endParaRPr lang="en-US" sz="1200" b="0" i="0" kern="1200" dirty="0">
              <a:solidFill>
                <a:schemeClr val="tx1"/>
              </a:solidFill>
              <a:effectLst/>
              <a:latin typeface="+mn-lt"/>
              <a:ea typeface="+mn-ea"/>
              <a:cs typeface="+mn-cs"/>
            </a:endParaRPr>
          </a:p>
          <a:p>
            <a:pPr fontAlgn="base"/>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65</a:t>
            </a:fld>
            <a:endParaRPr lang="en-US"/>
          </a:p>
        </p:txBody>
      </p:sp>
    </p:spTree>
    <p:extLst>
      <p:ext uri="{BB962C8B-B14F-4D97-AF65-F5344CB8AC3E}">
        <p14:creationId xmlns:p14="http://schemas.microsoft.com/office/powerpoint/2010/main" val="5445640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Work with your students to re-create the basic pieces of the water cycle over the course of about 15 minutes. Don’t worry if any one representation is complete. Instead</a:t>
            </a:r>
            <a:r>
              <a:rPr lang="en-US" baseline="0" dirty="0"/>
              <a:t>, wander and be ready to draw out different aspects from different groups. </a:t>
            </a:r>
            <a:r>
              <a:rPr lang="en-US" dirty="0"/>
              <a:t>The</a:t>
            </a:r>
            <a:r>
              <a:rPr lang="en-US" baseline="0" dirty="0"/>
              <a:t> initial brainstorming of components</a:t>
            </a:r>
            <a:r>
              <a:rPr lang="en-US" dirty="0"/>
              <a:t> is likely</a:t>
            </a:r>
            <a:r>
              <a:rPr lang="en-US" baseline="0" dirty="0"/>
              <a:t> best done in mixed groups of four. </a:t>
            </a:r>
            <a:r>
              <a:rPr lang="en-US" dirty="0"/>
              <a:t>Use the next</a:t>
            </a:r>
            <a:r>
              <a:rPr lang="en-US" baseline="0" dirty="0"/>
              <a:t> slide (optional) as a guide for the level of detail you’d like the class to achieve. Student understanding of the water cycle (which should have been introduced in science prior to high school) will feed their questions and understanding of water conservation. More generally, their work to diagram a cycle at this point in the curriculum will give them some practice that can be leveraged in later units (e.g. biogeochemical cycles).</a:t>
            </a:r>
          </a:p>
          <a:p>
            <a:endParaRPr lang="en-US" baseline="0" dirty="0"/>
          </a:p>
          <a:p>
            <a:r>
              <a:rPr lang="en-US" baseline="0" dirty="0"/>
              <a:t>Note regarding the use of a model here:</a:t>
            </a:r>
          </a:p>
          <a:p>
            <a:r>
              <a:rPr lang="en-US" dirty="0"/>
              <a:t>This is not a focal model in the MBER</a:t>
            </a:r>
            <a:r>
              <a:rPr lang="en-US" baseline="0" dirty="0"/>
              <a:t> curriculum, so we are not suggesting that you engage students in the full phenomenon-question-model (PQM) </a:t>
            </a:r>
            <a:r>
              <a:rPr lang="en-US" baseline="0" dirty="0" err="1"/>
              <a:t>sensemaking</a:t>
            </a:r>
            <a:r>
              <a:rPr lang="en-US" baseline="0" dirty="0"/>
              <a:t> process. You can of course choose to do so, but think about how to frame the model-building with your students. What phenomenon are they trying to explain. Our assumption in this moment is that the model is something they’ve already engaged with in middle school and this is simply a review. </a:t>
            </a:r>
            <a:r>
              <a:rPr lang="en-US" b="1" baseline="0" dirty="0"/>
              <a:t>We generally want to use the model to generate other wonderings about human impacts in this instance.</a:t>
            </a:r>
            <a:endParaRPr lang="en-US" b="1" dirty="0"/>
          </a:p>
        </p:txBody>
      </p:sp>
      <p:sp>
        <p:nvSpPr>
          <p:cNvPr id="4" name="Slide Number Placeholder 3"/>
          <p:cNvSpPr>
            <a:spLocks noGrp="1"/>
          </p:cNvSpPr>
          <p:nvPr>
            <p:ph type="sldNum" sz="quarter" idx="5"/>
          </p:nvPr>
        </p:nvSpPr>
        <p:spPr/>
        <p:txBody>
          <a:bodyPr/>
          <a:lstStyle/>
          <a:p>
            <a:fld id="{E85135F7-F3E7-45B8-BA64-443E5B646829}" type="slidenum">
              <a:rPr lang="en-US" smtClean="0"/>
              <a:t>66</a:t>
            </a:fld>
            <a:endParaRPr lang="en-US"/>
          </a:p>
        </p:txBody>
      </p:sp>
    </p:spTree>
    <p:extLst>
      <p:ext uri="{BB962C8B-B14F-4D97-AF65-F5344CB8AC3E}">
        <p14:creationId xmlns:p14="http://schemas.microsoft.com/office/powerpoint/2010/main" val="325728053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Slide. </a:t>
            </a:r>
            <a:r>
              <a:rPr lang="en-US" dirty="0"/>
              <a:t>The</a:t>
            </a:r>
            <a:r>
              <a:rPr lang="en-US" baseline="0" dirty="0"/>
              <a:t> scope of the work here is simply for students to build a simple version of the water cycle with most of the elements depicted here. Note that volcanic steam is still a source of water released from the geosphere, even today.</a:t>
            </a:r>
            <a:endParaRPr lang="en-US" dirty="0"/>
          </a:p>
          <a:p>
            <a:endParaRPr lang="en-US" dirty="0"/>
          </a:p>
          <a:p>
            <a:r>
              <a:rPr lang="en-US" dirty="0"/>
              <a:t>SOURCES:</a:t>
            </a:r>
          </a:p>
          <a:p>
            <a:r>
              <a:rPr lang="en-US" dirty="0"/>
              <a:t>Image, “</a:t>
            </a:r>
            <a:r>
              <a:rPr lang="en-US" sz="1200" b="0" i="0" kern="1200" dirty="0">
                <a:solidFill>
                  <a:schemeClr val="tx1"/>
                </a:solidFill>
                <a:effectLst/>
                <a:latin typeface="+mn-lt"/>
                <a:ea typeface="+mn-ea"/>
                <a:cs typeface="+mn-cs"/>
              </a:rPr>
              <a:t>Water-Cycle Diagram</a:t>
            </a:r>
            <a:r>
              <a:rPr lang="en-US" dirty="0"/>
              <a:t>”</a:t>
            </a:r>
          </a:p>
          <a:p>
            <a:r>
              <a:rPr lang="en-US" dirty="0"/>
              <a:t>URL: https://commons.wikimedia.org/wiki/File:Watercyclesummary.jpg</a:t>
            </a:r>
          </a:p>
          <a:p>
            <a:r>
              <a:rPr lang="en-US" dirty="0"/>
              <a:t>Attribution: John Evans and Howard </a:t>
            </a:r>
            <a:r>
              <a:rPr lang="en-US" dirty="0" err="1"/>
              <a:t>Periman</a:t>
            </a:r>
            <a:r>
              <a:rPr lang="en-US" dirty="0"/>
              <a:t>, USGS, Public domain, via Wikimedia Commons</a:t>
            </a:r>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67</a:t>
            </a:fld>
            <a:endParaRPr lang="en-US"/>
          </a:p>
        </p:txBody>
      </p:sp>
    </p:spTree>
    <p:extLst>
      <p:ext uri="{BB962C8B-B14F-4D97-AF65-F5344CB8AC3E}">
        <p14:creationId xmlns:p14="http://schemas.microsoft.com/office/powerpoint/2010/main" val="237434154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a:t>
            </a:r>
            <a:r>
              <a:rPr lang="en-US" baseline="0" dirty="0"/>
              <a:t> a </a:t>
            </a:r>
            <a:r>
              <a:rPr lang="en-US" dirty="0"/>
              <a:t>quantitative representation of reservoirs</a:t>
            </a:r>
            <a:r>
              <a:rPr lang="en-US" baseline="0" dirty="0"/>
              <a:t> and the movement of water between them. Once your class has agreed upon some representation of the water cycle that works for the group, present this as an additional/alternative from Wikipedia. You can spend a moment comparing the class diagram to this one to see if there’s anything confusing or different. </a:t>
            </a:r>
          </a:p>
          <a:p>
            <a:endParaRPr lang="en-US" baseline="0" dirty="0"/>
          </a:p>
          <a:p>
            <a:r>
              <a:rPr lang="en-US" baseline="0" dirty="0"/>
              <a:t>This representation serves three purposes:</a:t>
            </a:r>
          </a:p>
          <a:p>
            <a:pPr marL="228600" indent="-228600">
              <a:buFont typeface="+mj-lt"/>
              <a:buAutoNum type="arabicPeriod"/>
            </a:pPr>
            <a:r>
              <a:rPr lang="en-US" baseline="0" dirty="0"/>
              <a:t>It gives students a chance to reevaluate their own model.</a:t>
            </a:r>
          </a:p>
          <a:p>
            <a:pPr marL="228600" indent="-228600">
              <a:buFont typeface="+mj-lt"/>
              <a:buAutoNum type="arabicPeriod"/>
            </a:pPr>
            <a:r>
              <a:rPr lang="en-US" baseline="0" dirty="0"/>
              <a:t>It allows students to think about the idea of not only flow of water in a cycle, but the relative amounts in differing reservoirs. The distinction between the amount of salt and freshwater on the planet is a key noticing on this diagram. The next slide will problematize the idea of how we can be concerned about drinking water on a planet that is so covered by water.</a:t>
            </a:r>
          </a:p>
          <a:p>
            <a:pPr marL="228600" indent="-228600">
              <a:buFont typeface="+mj-lt"/>
              <a:buAutoNum type="arabicPeriod"/>
            </a:pPr>
            <a:r>
              <a:rPr lang="en-US" baseline="0" dirty="0"/>
              <a:t>It prepares students more broadly for conversations about reservoirs and movements of carbon in a later unit.</a:t>
            </a:r>
            <a:endParaRPr lang="en-US" dirty="0"/>
          </a:p>
          <a:p>
            <a:endParaRPr lang="en-US" dirty="0"/>
          </a:p>
          <a:p>
            <a:r>
              <a:rPr lang="en-US" dirty="0"/>
              <a:t>SOURCES:</a:t>
            </a:r>
          </a:p>
          <a:p>
            <a:r>
              <a:rPr lang="en-US" dirty="0"/>
              <a:t>Image, “</a:t>
            </a:r>
            <a:r>
              <a:rPr lang="en-US" sz="1200" b="0" i="0" kern="1200" dirty="0">
                <a:solidFill>
                  <a:schemeClr val="tx1"/>
                </a:solidFill>
                <a:effectLst/>
                <a:latin typeface="+mn-lt"/>
                <a:ea typeface="+mn-ea"/>
                <a:cs typeface="+mn-cs"/>
              </a:rPr>
              <a:t>This is a more accurate depiction of the global human-integrated water cycle diagram.</a:t>
            </a:r>
            <a:r>
              <a:rPr lang="en-US" dirty="0"/>
              <a:t>”</a:t>
            </a:r>
          </a:p>
          <a:p>
            <a:r>
              <a:rPr lang="en-US" dirty="0"/>
              <a:t>URL: https://commons.wikimedia.org/wiki/File:HumanIntegratedWaterCycle_(2).jpg</a:t>
            </a:r>
          </a:p>
          <a:p>
            <a:r>
              <a:rPr lang="en-US" dirty="0"/>
              <a:t>Attribution: </a:t>
            </a:r>
            <a:r>
              <a:rPr lang="en-US" dirty="0" err="1"/>
              <a:t>LangeLeslie</a:t>
            </a:r>
            <a:r>
              <a:rPr lang="en-US" dirty="0"/>
              <a:t> and Anna Wright, CC BY-SA 4.0 &lt;https://creativecommons.org/licenses/by-sa/4.0&gt;, via Wikimedia Commons</a:t>
            </a:r>
          </a:p>
        </p:txBody>
      </p:sp>
      <p:sp>
        <p:nvSpPr>
          <p:cNvPr id="4" name="Slide Number Placeholder 3"/>
          <p:cNvSpPr>
            <a:spLocks noGrp="1"/>
          </p:cNvSpPr>
          <p:nvPr>
            <p:ph type="sldNum" sz="quarter" idx="5"/>
          </p:nvPr>
        </p:nvSpPr>
        <p:spPr/>
        <p:txBody>
          <a:bodyPr/>
          <a:lstStyle/>
          <a:p>
            <a:fld id="{E85135F7-F3E7-45B8-BA64-443E5B646829}" type="slidenum">
              <a:rPr lang="en-US" smtClean="0"/>
              <a:t>68</a:t>
            </a:fld>
            <a:endParaRPr lang="en-US"/>
          </a:p>
        </p:txBody>
      </p:sp>
    </p:spTree>
    <p:extLst>
      <p:ext uri="{BB962C8B-B14F-4D97-AF65-F5344CB8AC3E}">
        <p14:creationId xmlns:p14="http://schemas.microsoft.com/office/powerpoint/2010/main" val="351967880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We’ll ask students to engage in a very brief research task in</a:t>
            </a:r>
            <a:r>
              <a:rPr lang="en-US" baseline="0" dirty="0"/>
              <a:t> a few minutes. This is an opportunity to collect some of their ideas about this issue </a:t>
            </a:r>
            <a:r>
              <a:rPr lang="en-US" baseline="0" dirty="0" smtClean="0"/>
              <a:t>publicly</a:t>
            </a:r>
            <a:r>
              <a:rPr lang="en-US" baseline="0" dirty="0"/>
              <a:t>. They will likely talk about drought and climate change. They may also mention pollution. Some classes will have lots of ideas. Be sure to remind students of anything they contributed during the Human Impacts unit that opened the year.</a:t>
            </a:r>
          </a:p>
          <a:p>
            <a:endParaRPr lang="en-US" dirty="0"/>
          </a:p>
          <a:p>
            <a:r>
              <a:rPr lang="en-US" dirty="0"/>
              <a:t>SOURCES:</a:t>
            </a:r>
          </a:p>
          <a:p>
            <a:r>
              <a:rPr lang="en-US" dirty="0"/>
              <a:t>Image, “</a:t>
            </a:r>
            <a:r>
              <a:rPr lang="en-US" sz="1200" b="0" i="0" kern="1200" dirty="0">
                <a:solidFill>
                  <a:schemeClr val="tx1"/>
                </a:solidFill>
                <a:effectLst/>
                <a:latin typeface="+mn-lt"/>
                <a:ea typeface="+mn-ea"/>
                <a:cs typeface="+mn-cs"/>
              </a:rPr>
              <a:t>A glass of water macro shot</a:t>
            </a:r>
            <a:r>
              <a:rPr lang="en-US" dirty="0"/>
              <a:t>”</a:t>
            </a:r>
          </a:p>
          <a:p>
            <a:r>
              <a:rPr lang="en-US" dirty="0"/>
              <a:t>URL: https://pxhere.com/en/photo/1569315</a:t>
            </a:r>
          </a:p>
          <a:p>
            <a:r>
              <a:rPr lang="en-US" dirty="0"/>
              <a:t>Attribution: </a:t>
            </a:r>
            <a:r>
              <a:rPr lang="en-US" sz="1200" b="0" i="0" kern="1200" dirty="0">
                <a:solidFill>
                  <a:schemeClr val="tx1"/>
                </a:solidFill>
                <a:effectLst/>
                <a:latin typeface="+mn-lt"/>
                <a:ea typeface="+mn-ea"/>
                <a:cs typeface="+mn-cs"/>
              </a:rPr>
              <a:t>No attribution required. (https://creativecommons.org/publicdomain/zero/1.0/)</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69</a:t>
            </a:fld>
            <a:endParaRPr lang="en-US"/>
          </a:p>
        </p:txBody>
      </p:sp>
    </p:spTree>
    <p:extLst>
      <p:ext uri="{BB962C8B-B14F-4D97-AF65-F5344CB8AC3E}">
        <p14:creationId xmlns:p14="http://schemas.microsoft.com/office/powerpoint/2010/main" val="361239256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Explain</a:t>
            </a:r>
            <a:r>
              <a:rPr lang="en-US" baseline="0" dirty="0"/>
              <a:t> the research you’d like your students to do. This should involve either reading a one-page web-based or printed resource or watching a 3-5 minute video. We are generally leaving you to structure this activity. The idea here is broadly to connect the understanding students have developed about the water cycle to some relevant human impacts issues at local and global scales—with perhaps more attention to local phenomena. There are lots of directions you could take this exploration. Our suggestion is to keep this entire learning segment to one class period, which leaves you about 15 minutes of class time to have students do some reading and synthesizing with a partner before sharing out. You are welcome to go longer, allowing for a full class period for research if you so desire. Just be sure to adjust instructions  and expectations appropriately. Keep in mind that the more time students invest, the more time you will want/need to spend making their findings public. (That is, quick research leads to quick sharing out. But if you ask for lots of student investment and then give them only a post it or a phrase to share out, you may run into problems.) You can also have students do some of the work at home if appropriate for your student  population.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u="sng" dirty="0"/>
              <a:t>The California Water Problem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want students to get at some of the following ideas: ground water contamination (agriculture and mining), agricultural diversion of water resources, population growth, </a:t>
            </a:r>
            <a:r>
              <a:rPr lang="en-US" dirty="0" err="1"/>
              <a:t>Hetch</a:t>
            </a:r>
            <a:r>
              <a:rPr lang="en-US" dirty="0"/>
              <a:t> </a:t>
            </a:r>
            <a:r>
              <a:rPr lang="en-US" dirty="0" err="1"/>
              <a:t>Hetchy</a:t>
            </a:r>
            <a:r>
              <a:rPr lang="en-US" dirty="0"/>
              <a:t>, climate change and snowpack, drought, conservation of fish runs and water in rivers and the California Delta, the Salton Sea, etc.</a:t>
            </a:r>
            <a:r>
              <a:rPr lang="en-US" baseline="0" dirty="0"/>
              <a:t> etc. The best approach here is to design the scope of the search to more directly address some local water issues. In some areas this means looking at a local example of run off and pollution (for example of San Diego Bay) or conservation and water allocation (for example the tunnel controversy in the San Joaquin </a:t>
            </a:r>
            <a:r>
              <a:rPr lang="en-US" baseline="0" dirty="0" smtClean="0"/>
              <a:t>Delta), </a:t>
            </a:r>
            <a:r>
              <a:rPr lang="en-US" baseline="0" dirty="0"/>
              <a:t>or contamination of ground water (for example by agriculture in Salinas, CA). This is an opportunity to engage in some issues that are broadly applicable across California, the US or the World but to also hone in on some local issues related to the ever-growing drinking, wildlife and agricultural water crisis.</a:t>
            </a:r>
            <a:endParaRPr lang="en-US" dirty="0"/>
          </a:p>
          <a:p>
            <a:endParaRPr lang="en-US" dirty="0"/>
          </a:p>
          <a:p>
            <a:r>
              <a:rPr lang="en-US" dirty="0"/>
              <a:t>SOURCES:</a:t>
            </a:r>
          </a:p>
          <a:p>
            <a:r>
              <a:rPr lang="en-US" dirty="0"/>
              <a:t>Lots of video resources</a:t>
            </a:r>
            <a:r>
              <a:rPr lang="en-US" baseline="0" dirty="0"/>
              <a:t> under 5 minutes:</a:t>
            </a:r>
          </a:p>
          <a:p>
            <a:r>
              <a:rPr lang="en-US" u="sng" baseline="0" dirty="0"/>
              <a:t>The Nature Conservancy</a:t>
            </a:r>
          </a:p>
          <a:p>
            <a:r>
              <a:rPr lang="en-US" baseline="0" dirty="0"/>
              <a:t>https://www.nature.org/en-us/about-us/where-we-work/united-states/california/stories-in-california/water-future/</a:t>
            </a:r>
          </a:p>
          <a:p>
            <a:r>
              <a:rPr lang="en-US" u="sng" baseline="0" dirty="0"/>
              <a:t>CA </a:t>
            </a:r>
            <a:r>
              <a:rPr lang="en-US" u="sng" baseline="0" dirty="0" err="1"/>
              <a:t>Dept</a:t>
            </a:r>
            <a:r>
              <a:rPr lang="en-US" u="sng" baseline="0" dirty="0"/>
              <a:t> of Water Resources</a:t>
            </a:r>
          </a:p>
          <a:p>
            <a:r>
              <a:rPr lang="en-US" baseline="0" dirty="0"/>
              <a:t>https://water.ca.gov/programs/groundwater-management</a:t>
            </a:r>
          </a:p>
          <a:p>
            <a:r>
              <a:rPr lang="en-US" baseline="0" dirty="0"/>
              <a:t>https://water.ca.gov/Programs/Groundwater-Management/Bulletin-118</a:t>
            </a:r>
          </a:p>
          <a:p>
            <a:r>
              <a:rPr lang="en-US" u="sng" baseline="0" dirty="0"/>
              <a:t>Public Policy Institute of California</a:t>
            </a:r>
          </a:p>
          <a:p>
            <a:r>
              <a:rPr lang="en-US" baseline="0" dirty="0"/>
              <a:t>https://www.ppic.org/publication/priorities-for-californias-water/</a:t>
            </a:r>
          </a:p>
          <a:p>
            <a:r>
              <a:rPr lang="en-US" baseline="0" dirty="0"/>
              <a:t>https://www.ppic.org/publication/water-and-the-future-of-the-san-joaquin-valley/</a:t>
            </a:r>
          </a:p>
          <a:p>
            <a:r>
              <a:rPr lang="en-US" baseline="0" dirty="0"/>
              <a:t>https://www.ppic.org/publication/californias-water-climate-change-and-water/</a:t>
            </a:r>
          </a:p>
          <a:p>
            <a:r>
              <a:rPr lang="en-US" baseline="0" dirty="0"/>
              <a:t>https://www.ppic.org/publication/californias-water-water-for-cities/</a:t>
            </a:r>
          </a:p>
          <a:p>
            <a:r>
              <a:rPr lang="en-US" baseline="0" dirty="0"/>
              <a:t>https://www.ppic.org/publication/californias-water-water-for-farms/</a:t>
            </a:r>
          </a:p>
          <a:p>
            <a:r>
              <a:rPr lang="en-US" u="sng" baseline="0" dirty="0"/>
              <a:t>Environmental Defense Fund</a:t>
            </a:r>
          </a:p>
          <a:p>
            <a:r>
              <a:rPr lang="en-US" baseline="0" dirty="0"/>
              <a:t>https://www.edf.org/ecosystems/california-groundwater-management-resources</a:t>
            </a:r>
          </a:p>
          <a:p>
            <a:r>
              <a:rPr lang="en-US" baseline="0" dirty="0"/>
              <a:t>https://www.edf.org/ecosystems/rebalancing-water-use-american-west</a:t>
            </a:r>
          </a:p>
          <a:p>
            <a:r>
              <a:rPr lang="en-US" u="sng" baseline="0" dirty="0"/>
              <a:t>Stanford University</a:t>
            </a:r>
          </a:p>
          <a:p>
            <a:r>
              <a:rPr lang="en-US" baseline="0" dirty="0"/>
              <a:t>https://waterinthewest.stanford.edu/programs/sustainable-groundwater</a:t>
            </a:r>
          </a:p>
          <a:p>
            <a:r>
              <a:rPr lang="en-US" u="sng" baseline="0" dirty="0"/>
              <a:t>World Wildlife Fund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https://www.worldwildlife.org/threats/water-scarcity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https://www.worldwildlife.org/media?threat_id=water-scarcity</a:t>
            </a:r>
          </a:p>
          <a:p>
            <a:endParaRPr lang="en-US" dirty="0"/>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70</a:t>
            </a:fld>
            <a:endParaRPr lang="en-US"/>
          </a:p>
        </p:txBody>
      </p:sp>
    </p:spTree>
    <p:extLst>
      <p:ext uri="{BB962C8B-B14F-4D97-AF65-F5344CB8AC3E}">
        <p14:creationId xmlns:p14="http://schemas.microsoft.com/office/powerpoint/2010/main" val="214252894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Pull</a:t>
            </a:r>
            <a:r>
              <a:rPr lang="en-US" baseline="0" dirty="0"/>
              <a:t> the class’s ideas together and record them </a:t>
            </a:r>
            <a:r>
              <a:rPr lang="en-US" baseline="0" dirty="0" smtClean="0"/>
              <a:t>publicly</a:t>
            </a:r>
            <a:r>
              <a:rPr lang="en-US" baseline="0" dirty="0"/>
              <a:t>, being certain to track ideas on your human impacts tracker as appropriate. (The human impacts tracker refers to the document where students are amalgamating their</a:t>
            </a:r>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71</a:t>
            </a:fld>
            <a:endParaRPr lang="en-US"/>
          </a:p>
        </p:txBody>
      </p:sp>
    </p:spTree>
    <p:extLst>
      <p:ext uri="{BB962C8B-B14F-4D97-AF65-F5344CB8AC3E}">
        <p14:creationId xmlns:p14="http://schemas.microsoft.com/office/powerpoint/2010/main" val="40101844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9</a:t>
            </a:fld>
            <a:endParaRPr lang="en-US"/>
          </a:p>
        </p:txBody>
      </p:sp>
    </p:spTree>
    <p:extLst>
      <p:ext uri="{BB962C8B-B14F-4D97-AF65-F5344CB8AC3E}">
        <p14:creationId xmlns:p14="http://schemas.microsoft.com/office/powerpoint/2010/main" val="52689753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p:txBody>
      </p:sp>
      <p:sp>
        <p:nvSpPr>
          <p:cNvPr id="4" name="Slide Number Placeholder 3"/>
          <p:cNvSpPr>
            <a:spLocks noGrp="1"/>
          </p:cNvSpPr>
          <p:nvPr>
            <p:ph type="sldNum" sz="quarter" idx="10"/>
          </p:nvPr>
        </p:nvSpPr>
        <p:spPr/>
        <p:txBody>
          <a:bodyPr/>
          <a:lstStyle/>
          <a:p>
            <a:fld id="{E85135F7-F3E7-45B8-BA64-443E5B646829}" type="slidenum">
              <a:rPr lang="en-US" smtClean="0"/>
              <a:t>72</a:t>
            </a:fld>
            <a:endParaRPr lang="en-US"/>
          </a:p>
        </p:txBody>
      </p:sp>
    </p:spTree>
    <p:extLst>
      <p:ext uri="{BB962C8B-B14F-4D97-AF65-F5344CB8AC3E}">
        <p14:creationId xmlns:p14="http://schemas.microsoft.com/office/powerpoint/2010/main" val="32481258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Slide is not meant for students.</a:t>
            </a:r>
          </a:p>
          <a:p>
            <a:endParaRPr lang="en-US" dirty="0"/>
          </a:p>
        </p:txBody>
      </p:sp>
      <p:sp>
        <p:nvSpPr>
          <p:cNvPr id="4" name="Slide Number Placeholder 3"/>
          <p:cNvSpPr>
            <a:spLocks noGrp="1"/>
          </p:cNvSpPr>
          <p:nvPr>
            <p:ph type="sldNum" sz="quarter" idx="10"/>
          </p:nvPr>
        </p:nvSpPr>
        <p:spPr/>
        <p:txBody>
          <a:bodyPr/>
          <a:lstStyle/>
          <a:p>
            <a:fld id="{E85135F7-F3E7-45B8-BA64-443E5B646829}" type="slidenum">
              <a:rPr lang="en-US" smtClean="0"/>
              <a:t>10</a:t>
            </a:fld>
            <a:endParaRPr lang="en-US"/>
          </a:p>
        </p:txBody>
      </p:sp>
    </p:spTree>
    <p:extLst>
      <p:ext uri="{BB962C8B-B14F-4D97-AF65-F5344CB8AC3E}">
        <p14:creationId xmlns:p14="http://schemas.microsoft.com/office/powerpoint/2010/main" val="3378963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TEACHER</a:t>
            </a:r>
            <a:r>
              <a:rPr lang="en-US" baseline="0" dirty="0"/>
              <a:t>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Show these</a:t>
            </a:r>
            <a:r>
              <a:rPr lang="en-US" b="1" baseline="0" dirty="0"/>
              <a:t> next slides quickly. This is a moment of simple navigation: what have we been trying to figure out?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answer you’d like to hear from students is some paraphrase of the class’s Driving Question from the last unit: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How did Earth get to be the unique planet we live on? And also, how did the geosphere form?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This will bring us to a place of recognition that we have yet to figure out the formation/origin of the Other Spheres.</a:t>
            </a:r>
          </a:p>
          <a:p>
            <a:endParaRPr lang="en-US" baseline="0" dirty="0"/>
          </a:p>
          <a:p>
            <a:r>
              <a:rPr lang="en-US" baseline="0" dirty="0"/>
              <a:t>SOURCES:</a:t>
            </a:r>
          </a:p>
          <a:p>
            <a:r>
              <a:rPr lang="en-US" dirty="0"/>
              <a:t>Image, ”Planet</a:t>
            </a:r>
            <a:r>
              <a:rPr lang="en-US" baseline="0" dirty="0"/>
              <a:t> Earth 87651”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https://www.pexels.com/photo/planet-earth-87651/</a:t>
            </a:r>
            <a:endParaRPr lang="en-US" u="none" baseline="0" dirty="0"/>
          </a:p>
          <a:p>
            <a:r>
              <a:rPr lang="en-US" baseline="0" dirty="0"/>
              <a:t>Attribution: None required. [https://www.pexels.com/photo-license/]</a:t>
            </a:r>
            <a:endParaRPr lang="en-US" dirty="0"/>
          </a:p>
          <a:p>
            <a:endParaRPr lang="en-US" dirty="0"/>
          </a:p>
        </p:txBody>
      </p:sp>
      <p:sp>
        <p:nvSpPr>
          <p:cNvPr id="4" name="Slide Number Placeholder 3"/>
          <p:cNvSpPr>
            <a:spLocks noGrp="1"/>
          </p:cNvSpPr>
          <p:nvPr>
            <p:ph type="sldNum" sz="quarter" idx="5"/>
          </p:nvPr>
        </p:nvSpPr>
        <p:spPr/>
        <p:txBody>
          <a:bodyPr/>
          <a:lstStyle/>
          <a:p>
            <a:fld id="{E85135F7-F3E7-45B8-BA64-443E5B646829}" type="slidenum">
              <a:rPr lang="en-US" smtClean="0"/>
              <a:t>11</a:t>
            </a:fld>
            <a:endParaRPr lang="en-US"/>
          </a:p>
        </p:txBody>
      </p:sp>
    </p:spTree>
    <p:extLst>
      <p:ext uri="{BB962C8B-B14F-4D97-AF65-F5344CB8AC3E}">
        <p14:creationId xmlns:p14="http://schemas.microsoft.com/office/powerpoint/2010/main" val="31825205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b="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pic>
        <p:nvPicPr>
          <p:cNvPr id="17" name="Picture 2">
            <a:extLst>
              <a:ext uri="{FF2B5EF4-FFF2-40B4-BE49-F238E27FC236}">
                <a16:creationId xmlns:a16="http://schemas.microsoft.com/office/drawing/2014/main" id="{A2ACC0FF-F557-400E-8248-DCE605D168F8}"/>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5779" y="892037"/>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6639417"/>
      </p:ext>
    </p:extLst>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Arial" panose="020B0604020202020204" pitchFamily="34" charset="0"/>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2">
            <a:extLst>
              <a:ext uri="{FF2B5EF4-FFF2-40B4-BE49-F238E27FC236}">
                <a16:creationId xmlns:a16="http://schemas.microsoft.com/office/drawing/2014/main" id="{4E625BD3-81F3-44D0-8979-D24495A0552C}"/>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8189670"/>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10">
            <a:extLst>
              <a:ext uri="{FF2B5EF4-FFF2-40B4-BE49-F238E27FC236}">
                <a16:creationId xmlns:a16="http://schemas.microsoft.com/office/drawing/2014/main" id="{39DE04BF-C6B9-45B6-82AA-CEF455B8A8CD}"/>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936723"/>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6">
            <a:extLst>
              <a:ext uri="{FF2B5EF4-FFF2-40B4-BE49-F238E27FC236}">
                <a16:creationId xmlns:a16="http://schemas.microsoft.com/office/drawing/2014/main" id="{F4E20E35-A2F3-4698-85D3-F553200C9328}"/>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978504"/>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Arial" panose="020B0604020202020204" pitchFamily="34" charset="0"/>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8">
            <a:extLst>
              <a:ext uri="{FF2B5EF4-FFF2-40B4-BE49-F238E27FC236}">
                <a16:creationId xmlns:a16="http://schemas.microsoft.com/office/drawing/2014/main" id="{857080DE-7F36-411E-AE0D-848E79FC8D39}"/>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7203055"/>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2">
            <a:extLst>
              <a:ext uri="{FF2B5EF4-FFF2-40B4-BE49-F238E27FC236}">
                <a16:creationId xmlns:a16="http://schemas.microsoft.com/office/drawing/2014/main" id="{2E3945AC-7C5C-4965-ABE6-F464FD72A106}"/>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6785722" y="3739417"/>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5592970"/>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6">
            <a:extLst>
              <a:ext uri="{FF2B5EF4-FFF2-40B4-BE49-F238E27FC236}">
                <a16:creationId xmlns:a16="http://schemas.microsoft.com/office/drawing/2014/main" id="{A9029293-CF7B-495F-8CD9-20390C2B8261}"/>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6785722" y="3739417"/>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8781381"/>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4">
            <a:extLst>
              <a:ext uri="{FF2B5EF4-FFF2-40B4-BE49-F238E27FC236}">
                <a16:creationId xmlns:a16="http://schemas.microsoft.com/office/drawing/2014/main" id="{1359A458-A30E-4C8F-8BB1-47F53E961096}"/>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5795522"/>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8">
            <a:extLst>
              <a:ext uri="{FF2B5EF4-FFF2-40B4-BE49-F238E27FC236}">
                <a16:creationId xmlns:a16="http://schemas.microsoft.com/office/drawing/2014/main" id="{DE551509-3DE7-4492-83F6-FB37CDBD0B4F}"/>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071554"/>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spcAft>
                <a:spcPts val="400"/>
              </a:spcAft>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2">
            <a:extLst>
              <a:ext uri="{FF2B5EF4-FFF2-40B4-BE49-F238E27FC236}">
                <a16:creationId xmlns:a16="http://schemas.microsoft.com/office/drawing/2014/main" id="{D1FD311F-C37A-43AE-ACE1-323FC9F86EEA}"/>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711863"/>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acher Blank with Text Box">
    <p:spTree>
      <p:nvGrpSpPr>
        <p:cNvPr id="1" name=""/>
        <p:cNvGrpSpPr/>
        <p:nvPr/>
      </p:nvGrpSpPr>
      <p:grpSpPr>
        <a:xfrm>
          <a:off x="0" y="0"/>
          <a:ext cx="0" cy="0"/>
          <a:chOff x="0" y="0"/>
          <a:chExt cx="0" cy="0"/>
        </a:xfrm>
      </p:grpSpPr>
      <p:sp>
        <p:nvSpPr>
          <p:cNvPr id="117" name="Shape 117"/>
          <p:cNvSpPr/>
          <p:nvPr/>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hasCustomPrompt="1"/>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6" name="Text Placeholder 6">
            <a:extLst>
              <a:ext uri="{FF2B5EF4-FFF2-40B4-BE49-F238E27FC236}">
                <a16:creationId xmlns:a16="http://schemas.microsoft.com/office/drawing/2014/main" id="{F73E8EBC-4059-4177-9EAB-C7C660F28CCE}"/>
              </a:ext>
            </a:extLst>
          </p:cNvPr>
          <p:cNvSpPr>
            <a:spLocks noGrp="1"/>
          </p:cNvSpPr>
          <p:nvPr>
            <p:ph type="body" sz="quarter" idx="10"/>
          </p:nvPr>
        </p:nvSpPr>
        <p:spPr>
          <a:xfrm>
            <a:off x="428229" y="851157"/>
            <a:ext cx="8251825" cy="5360432"/>
          </a:xfrm>
          <a:prstGeom prst="rect">
            <a:avLst/>
          </a:prstGeom>
        </p:spPr>
        <p:txBody>
          <a:bodyPr>
            <a:noAutofit/>
          </a:bodyPr>
          <a:lstStyle>
            <a:lvl1pPr marL="0" indent="0">
              <a:spcBef>
                <a:spcPts val="0"/>
              </a:spcBef>
              <a:buNone/>
              <a:defRPr sz="1400" b="0"/>
            </a:lvl1pPr>
          </a:lstStyle>
          <a:p>
            <a:pPr lvl="0"/>
            <a:endParaRPr lang="en-US" dirty="0"/>
          </a:p>
        </p:txBody>
      </p:sp>
      <p:sp>
        <p:nvSpPr>
          <p:cNvPr id="8" name="Shape 117">
            <a:extLst>
              <a:ext uri="{FF2B5EF4-FFF2-40B4-BE49-F238E27FC236}">
                <a16:creationId xmlns:a16="http://schemas.microsoft.com/office/drawing/2014/main" id="{1F5D62F5-A1FE-1C47-8727-E944FEF28B63}"/>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mj-lt"/>
            </a:endParaRPr>
          </a:p>
        </p:txBody>
      </p:sp>
    </p:spTree>
    <p:extLst>
      <p:ext uri="{BB962C8B-B14F-4D97-AF65-F5344CB8AC3E}">
        <p14:creationId xmlns:p14="http://schemas.microsoft.com/office/powerpoint/2010/main" val="74444637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3" name="Text Placeholder 15">
            <a:extLst>
              <a:ext uri="{FF2B5EF4-FFF2-40B4-BE49-F238E27FC236}">
                <a16:creationId xmlns:a16="http://schemas.microsoft.com/office/drawing/2014/main" id="{FEB2E3E1-477C-4A46-9231-D4441776127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0">
            <a:extLst>
              <a:ext uri="{FF2B5EF4-FFF2-40B4-BE49-F238E27FC236}">
                <a16:creationId xmlns:a16="http://schemas.microsoft.com/office/drawing/2014/main" id="{F2E6AE1D-629E-46C3-B037-79E68726D9D1}"/>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59180"/>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eacher Blank No Text Box">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54274741"/>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Yellow Symbols">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endParaRPr dirty="0"/>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8" name="Shape 171">
            <a:extLst>
              <a:ext uri="{FF2B5EF4-FFF2-40B4-BE49-F238E27FC236}">
                <a16:creationId xmlns:a16="http://schemas.microsoft.com/office/drawing/2014/main" id="{F5FD671C-A14C-47DC-A3F4-B95FC72CFD0B}"/>
              </a:ext>
            </a:extLst>
          </p:cNvPr>
          <p:cNvSpPr/>
          <p:nvPr userDrawn="1"/>
        </p:nvSpPr>
        <p:spPr>
          <a:xfrm>
            <a:off x="430768" y="848721"/>
            <a:ext cx="8544599" cy="307841"/>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latin typeface="+mn-lt"/>
              </a:rPr>
              <a:t>We use these symbols to communicate to students the following actions</a:t>
            </a:r>
            <a:r>
              <a:rPr sz="1406" dirty="0">
                <a:solidFill>
                  <a:schemeClr val="tx1"/>
                </a:solidFill>
              </a:rPr>
              <a:t>:</a:t>
            </a:r>
          </a:p>
        </p:txBody>
      </p:sp>
      <p:sp>
        <p:nvSpPr>
          <p:cNvPr id="9" name="Shape 177">
            <a:extLst>
              <a:ext uri="{FF2B5EF4-FFF2-40B4-BE49-F238E27FC236}">
                <a16:creationId xmlns:a16="http://schemas.microsoft.com/office/drawing/2014/main" id="{6735290C-5D6F-4551-B808-8A7A7C4EC456}"/>
              </a:ext>
            </a:extLst>
          </p:cNvPr>
          <p:cNvSpPr/>
          <p:nvPr userDrawn="1"/>
        </p:nvSpPr>
        <p:spPr>
          <a:xfrm>
            <a:off x="1352520" y="3091135"/>
            <a:ext cx="700513"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sp>
        <p:nvSpPr>
          <p:cNvPr id="10" name="Shape 181">
            <a:extLst>
              <a:ext uri="{FF2B5EF4-FFF2-40B4-BE49-F238E27FC236}">
                <a16:creationId xmlns:a16="http://schemas.microsoft.com/office/drawing/2014/main" id="{1D8D835B-850C-4C80-AC5B-647299AB05A8}"/>
              </a:ext>
            </a:extLst>
          </p:cNvPr>
          <p:cNvSpPr/>
          <p:nvPr userDrawn="1"/>
        </p:nvSpPr>
        <p:spPr>
          <a:xfrm>
            <a:off x="3947474" y="3090101"/>
            <a:ext cx="1349921"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sp>
        <p:nvSpPr>
          <p:cNvPr id="11" name="Shape 185">
            <a:extLst>
              <a:ext uri="{FF2B5EF4-FFF2-40B4-BE49-F238E27FC236}">
                <a16:creationId xmlns:a16="http://schemas.microsoft.com/office/drawing/2014/main" id="{D30C81FF-4236-49F7-9984-C32E41E7FB55}"/>
              </a:ext>
            </a:extLst>
          </p:cNvPr>
          <p:cNvSpPr/>
          <p:nvPr userDrawn="1"/>
        </p:nvSpPr>
        <p:spPr>
          <a:xfrm>
            <a:off x="7188263" y="3094771"/>
            <a:ext cx="756618"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2" name="Shape 185">
            <a:extLst>
              <a:ext uri="{FF2B5EF4-FFF2-40B4-BE49-F238E27FC236}">
                <a16:creationId xmlns:a16="http://schemas.microsoft.com/office/drawing/2014/main" id="{AD113EBB-758C-4045-BD33-C68AB2C5E369}"/>
              </a:ext>
            </a:extLst>
          </p:cNvPr>
          <p:cNvSpPr/>
          <p:nvPr userDrawn="1"/>
        </p:nvSpPr>
        <p:spPr>
          <a:xfrm>
            <a:off x="2296468" y="5307940"/>
            <a:ext cx="1298433"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3" name="Shape 173">
            <a:extLst>
              <a:ext uri="{FF2B5EF4-FFF2-40B4-BE49-F238E27FC236}">
                <a16:creationId xmlns:a16="http://schemas.microsoft.com/office/drawing/2014/main" id="{F8A7DC75-8BFF-47F2-AFE6-9EC762D116E7}"/>
              </a:ext>
            </a:extLst>
          </p:cNvPr>
          <p:cNvSpPr/>
          <p:nvPr userDrawn="1"/>
        </p:nvSpPr>
        <p:spPr>
          <a:xfrm>
            <a:off x="4757740" y="5307940"/>
            <a:ext cx="3162662"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pic>
        <p:nvPicPr>
          <p:cNvPr id="14" name="Picture 13">
            <a:extLst>
              <a:ext uri="{FF2B5EF4-FFF2-40B4-BE49-F238E27FC236}">
                <a16:creationId xmlns:a16="http://schemas.microsoft.com/office/drawing/2014/main" id="{4DC4E8E6-67FC-4993-8BF6-7F0F3B2C0E83}"/>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6798291" y="1877039"/>
            <a:ext cx="1227199" cy="891043"/>
          </a:xfrm>
          <a:prstGeom prst="rect">
            <a:avLst/>
          </a:prstGeom>
        </p:spPr>
      </p:pic>
      <p:pic>
        <p:nvPicPr>
          <p:cNvPr id="15" name="Picture 14">
            <a:extLst>
              <a:ext uri="{FF2B5EF4-FFF2-40B4-BE49-F238E27FC236}">
                <a16:creationId xmlns:a16="http://schemas.microsoft.com/office/drawing/2014/main" id="{FD8F6A66-842F-4930-A60E-2703717AE010}"/>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5649838" y="4021575"/>
            <a:ext cx="916008" cy="1158949"/>
          </a:xfrm>
          <a:prstGeom prst="rect">
            <a:avLst/>
          </a:prstGeom>
        </p:spPr>
      </p:pic>
      <p:pic>
        <p:nvPicPr>
          <p:cNvPr id="16" name="Picture 15">
            <a:extLst>
              <a:ext uri="{FF2B5EF4-FFF2-40B4-BE49-F238E27FC236}">
                <a16:creationId xmlns:a16="http://schemas.microsoft.com/office/drawing/2014/main" id="{2614639D-73C0-4AD3-AB9D-E31590170515}"/>
              </a:ext>
            </a:extLst>
          </p:cNvPr>
          <p:cNvPicPr>
            <a:picLocks noChangeAspect="1"/>
          </p:cNvPicPr>
          <p:nvPr userDrawn="1"/>
        </p:nvPicPr>
        <p:blipFill rotWithShape="1">
          <a:blip r:embed="rId4" cstate="screen">
            <a:extLst>
              <a:ext uri="{28A0092B-C50C-407E-A947-70E740481C1C}">
                <a14:useLocalDpi xmlns:a14="http://schemas.microsoft.com/office/drawing/2010/main" val="0"/>
              </a:ext>
            </a:extLst>
          </a:blip>
          <a:srcRect/>
          <a:stretch/>
        </p:blipFill>
        <p:spPr>
          <a:xfrm>
            <a:off x="1103164" y="1855551"/>
            <a:ext cx="1035121" cy="891043"/>
          </a:xfrm>
          <a:prstGeom prst="rect">
            <a:avLst/>
          </a:prstGeom>
        </p:spPr>
      </p:pic>
      <p:pic>
        <p:nvPicPr>
          <p:cNvPr id="17" name="Picture 16">
            <a:extLst>
              <a:ext uri="{FF2B5EF4-FFF2-40B4-BE49-F238E27FC236}">
                <a16:creationId xmlns:a16="http://schemas.microsoft.com/office/drawing/2014/main" id="{1FA75039-BBA5-44A9-B38C-10A878C692DF}"/>
              </a:ext>
            </a:extLst>
          </p:cNvPr>
          <p:cNvPicPr>
            <a:picLocks noChangeAspect="1"/>
          </p:cNvPicPr>
          <p:nvPr userDrawn="1"/>
        </p:nvPicPr>
        <p:blipFill rotWithShape="1">
          <a:blip r:embed="rId5" cstate="screen">
            <a:extLst>
              <a:ext uri="{28A0092B-C50C-407E-A947-70E740481C1C}">
                <a14:useLocalDpi xmlns:a14="http://schemas.microsoft.com/office/drawing/2010/main" val="0"/>
              </a:ext>
            </a:extLst>
          </a:blip>
          <a:srcRect/>
          <a:stretch/>
        </p:blipFill>
        <p:spPr>
          <a:xfrm>
            <a:off x="2365588" y="3892352"/>
            <a:ext cx="1128576" cy="1141958"/>
          </a:xfrm>
          <a:prstGeom prst="rect">
            <a:avLst/>
          </a:prstGeom>
        </p:spPr>
      </p:pic>
      <p:pic>
        <p:nvPicPr>
          <p:cNvPr id="18" name="Picture 17">
            <a:extLst>
              <a:ext uri="{FF2B5EF4-FFF2-40B4-BE49-F238E27FC236}">
                <a16:creationId xmlns:a16="http://schemas.microsoft.com/office/drawing/2014/main" id="{EB7DB399-EB0B-4353-9F53-085BF179DDDA}"/>
              </a:ext>
            </a:extLst>
          </p:cNvPr>
          <p:cNvPicPr>
            <a:picLocks noChangeAspect="1"/>
          </p:cNvPicPr>
          <p:nvPr userDrawn="1"/>
        </p:nvPicPr>
        <p:blipFill rotWithShape="1">
          <a:blip r:embed="rId6" cstate="screen">
            <a:extLst>
              <a:ext uri="{28A0092B-C50C-407E-A947-70E740481C1C}">
                <a14:useLocalDpi xmlns:a14="http://schemas.microsoft.com/office/drawing/2010/main" val="0"/>
              </a:ext>
            </a:extLst>
          </a:blip>
          <a:srcRect/>
          <a:stretch/>
        </p:blipFill>
        <p:spPr>
          <a:xfrm>
            <a:off x="4129830" y="1934122"/>
            <a:ext cx="1052624" cy="891044"/>
          </a:xfrm>
          <a:prstGeom prst="rect">
            <a:avLst/>
          </a:prstGeom>
        </p:spPr>
      </p:pic>
      <p:graphicFrame>
        <p:nvGraphicFramePr>
          <p:cNvPr id="19" name="Table 18">
            <a:extLst>
              <a:ext uri="{FF2B5EF4-FFF2-40B4-BE49-F238E27FC236}">
                <a16:creationId xmlns:a16="http://schemas.microsoft.com/office/drawing/2014/main" id="{68F41D25-BD71-42F3-8D59-E7FD1EF3DB82}"/>
              </a:ext>
            </a:extLst>
          </p:cNvPr>
          <p:cNvGraphicFramePr>
            <a:graphicFrameLocks noGrp="1"/>
          </p:cNvGraphicFramePr>
          <p:nvPr userDrawn="1">
            <p:extLst>
              <p:ext uri="{D42A27DB-BD31-4B8C-83A1-F6EECF244321}">
                <p14:modId xmlns:p14="http://schemas.microsoft.com/office/powerpoint/2010/main" val="1669555222"/>
              </p:ext>
            </p:extLst>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graphicFrame>
        <p:nvGraphicFramePr>
          <p:cNvPr id="20" name="Table 19">
            <a:extLst>
              <a:ext uri="{FF2B5EF4-FFF2-40B4-BE49-F238E27FC236}">
                <a16:creationId xmlns:a16="http://schemas.microsoft.com/office/drawing/2014/main" id="{0F5108C1-2984-4819-9E8B-CDA5901C7338}"/>
              </a:ext>
            </a:extLst>
          </p:cNvPr>
          <p:cNvGraphicFramePr>
            <a:graphicFrameLocks noGrp="1"/>
          </p:cNvGraphicFramePr>
          <p:nvPr userDrawn="1">
            <p:extLst>
              <p:ext uri="{D42A27DB-BD31-4B8C-83A1-F6EECF244321}">
                <p14:modId xmlns:p14="http://schemas.microsoft.com/office/powerpoint/2010/main" val="1855741555"/>
              </p:ext>
            </p:extLst>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48933820"/>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tudent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868033"/>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eacher Notes">
    <p:spTree>
      <p:nvGrpSpPr>
        <p:cNvPr id="1" name=""/>
        <p:cNvGrpSpPr/>
        <p:nvPr/>
      </p:nvGrpSpPr>
      <p:grpSpPr>
        <a:xfrm>
          <a:off x="0" y="0"/>
          <a:ext cx="0" cy="0"/>
          <a:chOff x="0" y="0"/>
          <a:chExt cx="0" cy="0"/>
        </a:xfrm>
      </p:grpSpPr>
      <p:sp>
        <p:nvSpPr>
          <p:cNvPr id="5" name="Shape 117"/>
          <p:cNvSpPr/>
          <p:nvPr userDrawn="1"/>
        </p:nvSpPr>
        <p:spPr>
          <a:xfrm>
            <a:off x="0" y="0"/>
            <a:ext cx="9144001" cy="582491"/>
          </a:xfrm>
          <a:prstGeom prst="rect">
            <a:avLst/>
          </a:prstGeom>
          <a:solidFill>
            <a:srgbClr val="800000"/>
          </a:solidFill>
          <a:ln w="12700">
            <a:miter lim="400000"/>
          </a:ln>
        </p:spPr>
        <p:txBody>
          <a:bodyPr lIns="35719" tIns="35719" rIns="35719" bIns="35719" anchor="ctr"/>
          <a:lstStyle/>
          <a:p>
            <a:pPr>
              <a:defRPr sz="2400"/>
            </a:pPr>
            <a:endParaRPr sz="1687"/>
          </a:p>
        </p:txBody>
      </p:sp>
      <p:sp>
        <p:nvSpPr>
          <p:cNvPr id="6" name="Shape 118"/>
          <p:cNvSpPr>
            <a:spLocks noGrp="1"/>
          </p:cNvSpPr>
          <p:nvPr>
            <p:ph type="title" hasCustomPrompt="1"/>
          </p:nvPr>
        </p:nvSpPr>
        <p:spPr>
          <a:xfrm>
            <a:off x="87703" y="70484"/>
            <a:ext cx="8932876" cy="469627"/>
          </a:xfrm>
          <a:prstGeom prst="rect">
            <a:avLst/>
          </a:prstGeom>
        </p:spPr>
        <p:txBody>
          <a:bodyPr>
            <a:normAutofit/>
          </a:bodyPr>
          <a:lstStyle>
            <a:lvl1pPr algn="l">
              <a:defRPr sz="2400" baseline="0">
                <a:solidFill>
                  <a:srgbClr val="FFFFFF"/>
                </a:solidFill>
                <a:latin typeface="Arial"/>
                <a:ea typeface="Arial"/>
                <a:cs typeface="Arial"/>
                <a:sym typeface="Arial"/>
              </a:defRPr>
            </a:lvl1pPr>
          </a:lstStyle>
          <a:p>
            <a:r>
              <a:rPr lang="en-US" dirty="0"/>
              <a:t>Teacher Notes</a:t>
            </a:r>
            <a:endParaRPr dirty="0"/>
          </a:p>
        </p:txBody>
      </p:sp>
    </p:spTree>
    <p:extLst>
      <p:ext uri="{BB962C8B-B14F-4D97-AF65-F5344CB8AC3E}">
        <p14:creationId xmlns:p14="http://schemas.microsoft.com/office/powerpoint/2010/main" val="7051558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B880A-CBD1-FE48-A4F4-8482E60164E2}"/>
              </a:ext>
            </a:extLst>
          </p:cNvPr>
          <p:cNvSpPr>
            <a:spLocks noGrp="1"/>
          </p:cNvSpPr>
          <p:nvPr>
            <p:ph type="title"/>
          </p:nvPr>
        </p:nvSpPr>
        <p:spPr>
          <a:xfrm>
            <a:off x="628650" y="365126"/>
            <a:ext cx="78867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37F3189E-C444-1140-B71C-B3B823B35A66}"/>
              </a:ext>
            </a:extLst>
          </p:cNvPr>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45693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394769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7B37E-453E-E04E-BE7A-275CCC607472}"/>
              </a:ext>
            </a:extLst>
          </p:cNvPr>
          <p:cNvSpPr>
            <a:spLocks noGrp="1"/>
          </p:cNvSpPr>
          <p:nvPr>
            <p:ph type="title"/>
          </p:nvPr>
        </p:nvSpPr>
        <p:spPr>
          <a:xfrm>
            <a:off x="628650" y="365126"/>
            <a:ext cx="78867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3514635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i="0" u="none"/>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6C39C573-E990-40E7-B8EE-8403FD718A4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6">
            <a:extLst>
              <a:ext uri="{FF2B5EF4-FFF2-40B4-BE49-F238E27FC236}">
                <a16:creationId xmlns:a16="http://schemas.microsoft.com/office/drawing/2014/main" id="{4472288B-4757-4620-9FA1-2C40538D66F8}"/>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5779" y="887931"/>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4939325"/>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8F0DAFC-BB12-4864-B7CE-64736562CC8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8">
            <a:extLst>
              <a:ext uri="{FF2B5EF4-FFF2-40B4-BE49-F238E27FC236}">
                <a16:creationId xmlns:a16="http://schemas.microsoft.com/office/drawing/2014/main" id="{67C34137-7233-47C2-ACA5-E60340178313}"/>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5742" y="890028"/>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6871801"/>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D4B411E2-0598-40D1-950A-E50B118CE54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2">
            <a:extLst>
              <a:ext uri="{FF2B5EF4-FFF2-40B4-BE49-F238E27FC236}">
                <a16:creationId xmlns:a16="http://schemas.microsoft.com/office/drawing/2014/main" id="{D461A294-4217-4335-ACD8-2EF74B397446}"/>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5742" y="890028"/>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5367471"/>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9C7C9EC-5164-4479-9188-D420150A069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6">
            <a:extLst>
              <a:ext uri="{FF2B5EF4-FFF2-40B4-BE49-F238E27FC236}">
                <a16:creationId xmlns:a16="http://schemas.microsoft.com/office/drawing/2014/main" id="{E5BF98BE-B91C-46B0-95FC-113EBC826B99}"/>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5742" y="890028"/>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8791384"/>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E4E23835-EC3E-4E8C-AADB-85384247D2D1}"/>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4">
            <a:extLst>
              <a:ext uri="{FF2B5EF4-FFF2-40B4-BE49-F238E27FC236}">
                <a16:creationId xmlns:a16="http://schemas.microsoft.com/office/drawing/2014/main" id="{2F7DAB53-16F5-4E30-BC1F-8392DACC071A}"/>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5742" y="892037"/>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5439500"/>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4FCC2961-7649-4220-BCED-D538A2223A27}"/>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8">
            <a:extLst>
              <a:ext uri="{FF2B5EF4-FFF2-40B4-BE49-F238E27FC236}">
                <a16:creationId xmlns:a16="http://schemas.microsoft.com/office/drawing/2014/main" id="{27128BB8-6183-4D22-9E4E-9A47E168E200}"/>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5742"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7876411"/>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4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lnSpc>
                <a:spcPts val="1800"/>
              </a:lnSpc>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5077907F-2F55-4C94-B13C-AA916917802C}"/>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2">
            <a:extLst>
              <a:ext uri="{FF2B5EF4-FFF2-40B4-BE49-F238E27FC236}">
                <a16:creationId xmlns:a16="http://schemas.microsoft.com/office/drawing/2014/main" id="{03D2F078-B452-4331-B416-AB81BC6CA05F}"/>
              </a:ext>
            </a:extLst>
          </p:cNvPr>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3527240"/>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75115"/>
            <a:ext cx="8229600" cy="742046"/>
          </a:xfrm>
          <a:prstGeom prst="rect">
            <a:avLst/>
          </a:prstGeom>
        </p:spPr>
        <p:txBody>
          <a:bodyPr vert="horz" lIns="91440" tIns="45720" rIns="91440" bIns="45720" rtlCol="0" anchor="ctr">
            <a:noAutofit/>
          </a:bodyPr>
          <a:lstStyle/>
          <a:p>
            <a:r>
              <a:rPr lang="en-US" dirty="0"/>
              <a:t>Arial (Headings) 28 pt. Font</a:t>
            </a:r>
          </a:p>
        </p:txBody>
      </p:sp>
      <p:sp>
        <p:nvSpPr>
          <p:cNvPr id="3" name="Text Placeholder 2"/>
          <p:cNvSpPr>
            <a:spLocks noGrp="1"/>
          </p:cNvSpPr>
          <p:nvPr>
            <p:ph type="body" idx="1"/>
          </p:nvPr>
        </p:nvSpPr>
        <p:spPr>
          <a:xfrm>
            <a:off x="457200" y="1600201"/>
            <a:ext cx="8229600" cy="307777"/>
          </a:xfrm>
          <a:prstGeom prst="rect">
            <a:avLst/>
          </a:prstGeom>
        </p:spPr>
        <p:txBody>
          <a:bodyPr vert="horz" lIns="91440" tIns="45720" rIns="91440" bIns="45720" rtlCol="0">
            <a:spAutoFit/>
          </a:bodyPr>
          <a:lstStyle/>
          <a:p>
            <a:pPr lvl="0"/>
            <a:r>
              <a:rPr lang="en-US" dirty="0"/>
              <a:t>Arial (Body) 14 pt. Font</a:t>
            </a:r>
          </a:p>
        </p:txBody>
      </p:sp>
      <p:pic>
        <p:nvPicPr>
          <p:cNvPr id="5" name="pasted-image.pdf">
            <a:extLst>
              <a:ext uri="{FF2B5EF4-FFF2-40B4-BE49-F238E27FC236}">
                <a16:creationId xmlns:a16="http://schemas.microsoft.com/office/drawing/2014/main" id="{53FAD417-4751-43E4-8602-8683639FD886}"/>
              </a:ext>
            </a:extLst>
          </p:cNvPr>
          <p:cNvPicPr>
            <a:picLocks noChangeAspect="1"/>
          </p:cNvPicPr>
          <p:nvPr userDrawn="1"/>
        </p:nvPicPr>
        <p:blipFill>
          <a:blip r:embed="rId28">
            <a:extLst>
              <a:ext uri="{28A0092B-C50C-407E-A947-70E740481C1C}">
                <a14:useLocalDpi xmlns:a14="http://schemas.microsoft.com/office/drawing/2010/main" val="0"/>
              </a:ext>
            </a:extLst>
          </a:blip>
          <a:stretch>
            <a:fillRect/>
          </a:stretch>
        </p:blipFill>
        <p:spPr>
          <a:xfrm>
            <a:off x="142802" y="6409997"/>
            <a:ext cx="696007" cy="245260"/>
          </a:xfrm>
          <a:prstGeom prst="rect">
            <a:avLst/>
          </a:prstGeom>
          <a:ln w="12700">
            <a:miter lim="400000"/>
          </a:ln>
        </p:spPr>
      </p:pic>
      <p:pic>
        <p:nvPicPr>
          <p:cNvPr id="7" name="Picture 6" descr="Logo&#10;&#10;Description automatically generated">
            <a:extLst>
              <a:ext uri="{FF2B5EF4-FFF2-40B4-BE49-F238E27FC236}">
                <a16:creationId xmlns:a16="http://schemas.microsoft.com/office/drawing/2014/main" id="{E8AC484F-78F6-4363-BBA9-01D66DA9DE94}"/>
              </a:ext>
            </a:extLst>
          </p:cNvPr>
          <p:cNvPicPr>
            <a:picLocks noChangeAspect="1"/>
          </p:cNvPicPr>
          <p:nvPr userDrawn="1"/>
        </p:nvPicPr>
        <p:blipFill>
          <a:blip r:embed="rId29" cstate="screen">
            <a:extLst>
              <a:ext uri="{28A0092B-C50C-407E-A947-70E740481C1C}">
                <a14:useLocalDpi xmlns:a14="http://schemas.microsoft.com/office/drawing/2010/main" val="0"/>
              </a:ext>
            </a:extLst>
          </a:blip>
          <a:stretch>
            <a:fillRect/>
          </a:stretch>
        </p:blipFill>
        <p:spPr>
          <a:xfrm>
            <a:off x="8267897" y="6409997"/>
            <a:ext cx="733301" cy="427132"/>
          </a:xfrm>
          <a:prstGeom prst="rect">
            <a:avLst/>
          </a:prstGeom>
        </p:spPr>
      </p:pic>
    </p:spTree>
    <p:extLst>
      <p:ext uri="{BB962C8B-B14F-4D97-AF65-F5344CB8AC3E}">
        <p14:creationId xmlns:p14="http://schemas.microsoft.com/office/powerpoint/2010/main" val="1025618606"/>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6" r:id="rId23"/>
    <p:sldLayoutId id="2147483747" r:id="rId24"/>
    <p:sldLayoutId id="2147483748" r:id="rId25"/>
    <p:sldLayoutId id="2147483749" r:id="rId26"/>
  </p:sldLayoutIdLst>
  <p:txStyles>
    <p:titleStyle>
      <a:lvl1pPr algn="l" defTabSz="457177" rtl="0" eaLnBrk="1" latinLnBrk="0" hangingPunct="1">
        <a:spcBef>
          <a:spcPct val="0"/>
        </a:spcBef>
        <a:buNone/>
        <a:defRPr sz="2800" kern="1200">
          <a:solidFill>
            <a:schemeClr val="tx1"/>
          </a:solidFill>
          <a:latin typeface="+mj-lt"/>
          <a:ea typeface="+mj-ea"/>
          <a:cs typeface="+mj-cs"/>
        </a:defRPr>
      </a:lvl1pPr>
    </p:titleStyle>
    <p:body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3" algn="l" defTabSz="457177" rtl="0" eaLnBrk="1" latinLnBrk="0" hangingPunct="1">
        <a:defRPr sz="1800" kern="1200">
          <a:solidFill>
            <a:schemeClr val="tx1"/>
          </a:solidFill>
          <a:latin typeface="+mn-lt"/>
          <a:ea typeface="+mn-ea"/>
          <a:cs typeface="+mn-cs"/>
        </a:defRPr>
      </a:lvl3pPr>
      <a:lvl4pPr marL="1371530" algn="l" defTabSz="457177" rtl="0" eaLnBrk="1" latinLnBrk="0" hangingPunct="1">
        <a:defRPr sz="1800" kern="1200">
          <a:solidFill>
            <a:schemeClr val="tx1"/>
          </a:solidFill>
          <a:latin typeface="+mn-lt"/>
          <a:ea typeface="+mn-ea"/>
          <a:cs typeface="+mn-cs"/>
        </a:defRPr>
      </a:lvl4pPr>
      <a:lvl5pPr marL="1828706" algn="l" defTabSz="457177" rtl="0" eaLnBrk="1" latinLnBrk="0" hangingPunct="1">
        <a:defRPr sz="1800" kern="1200">
          <a:solidFill>
            <a:schemeClr val="tx1"/>
          </a:solidFill>
          <a:latin typeface="+mn-lt"/>
          <a:ea typeface="+mn-ea"/>
          <a:cs typeface="+mn-cs"/>
        </a:defRPr>
      </a:lvl5pPr>
      <a:lvl6pPr marL="2285883" algn="l" defTabSz="457177" rtl="0" eaLnBrk="1" latinLnBrk="0" hangingPunct="1">
        <a:defRPr sz="1800" kern="1200">
          <a:solidFill>
            <a:schemeClr val="tx1"/>
          </a:solidFill>
          <a:latin typeface="+mn-lt"/>
          <a:ea typeface="+mn-ea"/>
          <a:cs typeface="+mn-cs"/>
        </a:defRPr>
      </a:lvl6pPr>
      <a:lvl7pPr marL="2743060" algn="l" defTabSz="457177" rtl="0" eaLnBrk="1" latinLnBrk="0" hangingPunct="1">
        <a:defRPr sz="1800" kern="1200">
          <a:solidFill>
            <a:schemeClr val="tx1"/>
          </a:solidFill>
          <a:latin typeface="+mn-lt"/>
          <a:ea typeface="+mn-ea"/>
          <a:cs typeface="+mn-cs"/>
        </a:defRPr>
      </a:lvl7pPr>
      <a:lvl8pPr marL="3200236" algn="l" defTabSz="457177" rtl="0" eaLnBrk="1" latinLnBrk="0" hangingPunct="1">
        <a:defRPr sz="1800" kern="1200">
          <a:solidFill>
            <a:schemeClr val="tx1"/>
          </a:solidFill>
          <a:latin typeface="+mn-lt"/>
          <a:ea typeface="+mn-ea"/>
          <a:cs typeface="+mn-cs"/>
        </a:defRPr>
      </a:lvl8pPr>
      <a:lvl9pPr marL="3657413" algn="l" defTabSz="4571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5.xml"/><Relationship Id="rId4" Type="http://schemas.openxmlformats.org/officeDocument/2006/relationships/image" Target="../media/image19.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24.xml"/><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24.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24.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0.xml"/><Relationship Id="rId1" Type="http://schemas.openxmlformats.org/officeDocument/2006/relationships/slideLayout" Target="../slideLayouts/slideLayout24.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4.xml"/><Relationship Id="rId4" Type="http://schemas.openxmlformats.org/officeDocument/2006/relationships/image" Target="../media/image28.jpeg"/></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24.xml"/><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4.xm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24.xml"/><Relationship Id="rId5" Type="http://schemas.openxmlformats.org/officeDocument/2006/relationships/image" Target="../media/image12.png"/><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1.xml"/><Relationship Id="rId1" Type="http://schemas.openxmlformats.org/officeDocument/2006/relationships/slideLayout" Target="../slideLayouts/slideLayout24.xml"/><Relationship Id="rId5" Type="http://schemas.openxmlformats.org/officeDocument/2006/relationships/image" Target="../media/image34.jpeg"/><Relationship Id="rId4" Type="http://schemas.openxmlformats.org/officeDocument/2006/relationships/image" Target="../media/image33.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9.xml"/><Relationship Id="rId1" Type="http://schemas.openxmlformats.org/officeDocument/2006/relationships/slideLayout" Target="../slideLayouts/slideLayout24.xml"/><Relationship Id="rId4" Type="http://schemas.openxmlformats.org/officeDocument/2006/relationships/image" Target="../media/image16.png"/></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0.xml"/><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1.xml"/><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2.xml"/><Relationship Id="rId1" Type="http://schemas.openxmlformats.org/officeDocument/2006/relationships/slideLayout" Target="../slideLayouts/slideLayout24.xml"/><Relationship Id="rId4" Type="http://schemas.openxmlformats.org/officeDocument/2006/relationships/image" Target="../media/image36.jpeg"/></Relationships>
</file>

<file path=ppt/slides/_rels/slide4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3.xml"/><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9.xml"/></Relationships>
</file>

<file path=ppt/slides/_rels/slide4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7.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8.xml"/><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9.xml"/><Relationship Id="rId1" Type="http://schemas.openxmlformats.org/officeDocument/2006/relationships/slideLayout" Target="../slideLayouts/slideLayout25.xml"/><Relationship Id="rId4" Type="http://schemas.openxmlformats.org/officeDocument/2006/relationships/image" Target="../media/image16.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1.xml"/><Relationship Id="rId1" Type="http://schemas.openxmlformats.org/officeDocument/2006/relationships/slideLayout" Target="../slideLayouts/slideLayout2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9.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4.xml"/><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5.xml"/><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66.xml"/><Relationship Id="rId1" Type="http://schemas.openxmlformats.org/officeDocument/2006/relationships/slideLayout" Target="../slideLayouts/slideLayout26.xml"/></Relationships>
</file>

<file path=ppt/slides/_rels/slide6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67.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D43F4D6-8390-1049-AF76-5C38343EF482}"/>
              </a:ext>
            </a:extLst>
          </p:cNvPr>
          <p:cNvSpPr/>
          <p:nvPr/>
        </p:nvSpPr>
        <p:spPr>
          <a:xfrm>
            <a:off x="8229600" y="5943600"/>
            <a:ext cx="9144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2" cstate="screen">
            <a:extLst>
              <a:ext uri="{28A0092B-C50C-407E-A947-70E740481C1C}">
                <a14:useLocalDpi xmlns:a14="http://schemas.microsoft.com/office/drawing/2010/main" val="0"/>
              </a:ext>
            </a:extLst>
          </a:blip>
          <a:srcRect/>
          <a:stretch/>
        </p:blipFill>
        <p:spPr>
          <a:xfrm>
            <a:off x="1981181" y="0"/>
            <a:ext cx="5181638" cy="4894394"/>
          </a:xfrm>
          <a:prstGeom prst="rect">
            <a:avLst/>
          </a:prstGeom>
        </p:spPr>
      </p:pic>
      <p:sp>
        <p:nvSpPr>
          <p:cNvPr id="3" name="TextBox 2"/>
          <p:cNvSpPr txBox="1"/>
          <p:nvPr/>
        </p:nvSpPr>
        <p:spPr>
          <a:xfrm>
            <a:off x="0" y="4842050"/>
            <a:ext cx="9143999" cy="903132"/>
          </a:xfrm>
          <a:prstGeom prst="rect">
            <a:avLst/>
          </a:prstGeom>
          <a:solidFill>
            <a:srgbClr val="FFC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3600" dirty="0">
                <a:latin typeface="Arial" panose="020B0604020202020204" pitchFamily="34" charset="0"/>
                <a:cs typeface="Arial" panose="020B0604020202020204" pitchFamily="34" charset="0"/>
              </a:rPr>
              <a:t>Atmosphere and Oceans</a:t>
            </a:r>
          </a:p>
          <a:p>
            <a:pPr algn="ctr" defTabSz="410751" hangingPunct="0"/>
            <a:r>
              <a:rPr lang="en-US" dirty="0">
                <a:latin typeface="Arial" panose="020B0604020202020204" pitchFamily="34" charset="0"/>
                <a:cs typeface="Arial" panose="020B0604020202020204" pitchFamily="34" charset="0"/>
              </a:rPr>
              <a:t>Where did the atmosphere and the oceans come from?</a:t>
            </a:r>
            <a:endParaRPr lang="en-US" sz="3600" dirty="0">
              <a:latin typeface="Arial" panose="020B0604020202020204" pitchFamily="34" charset="0"/>
              <a:cs typeface="Arial" panose="020B0604020202020204" pitchFamily="34" charset="0"/>
              <a:sym typeface="Helvetica Light"/>
            </a:endParaRPr>
          </a:p>
        </p:txBody>
      </p:sp>
      <p:sp>
        <p:nvSpPr>
          <p:cNvPr id="6" name="TextBox 5"/>
          <p:cNvSpPr txBox="1"/>
          <p:nvPr/>
        </p:nvSpPr>
        <p:spPr>
          <a:xfrm>
            <a:off x="7097274" y="6479901"/>
            <a:ext cx="1950970" cy="2568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1200" i="1" dirty="0">
                <a:solidFill>
                  <a:schemeClr val="bg1">
                    <a:lumMod val="65000"/>
                  </a:schemeClr>
                </a:solidFill>
                <a:latin typeface="Arial" panose="020B0604020202020204" pitchFamily="34" charset="0"/>
                <a:cs typeface="Arial" panose="020B0604020202020204" pitchFamily="34" charset="0"/>
              </a:rPr>
              <a:t>AO version </a:t>
            </a:r>
            <a:r>
              <a:rPr lang="en-US" sz="1200" i="1" dirty="0" smtClean="0">
                <a:solidFill>
                  <a:schemeClr val="bg1">
                    <a:lumMod val="65000"/>
                  </a:schemeClr>
                </a:solidFill>
                <a:latin typeface="Arial" panose="020B0604020202020204" pitchFamily="34" charset="0"/>
                <a:cs typeface="Arial" panose="020B0604020202020204" pitchFamily="34" charset="0"/>
              </a:rPr>
              <a:t>July 2025</a:t>
            </a:r>
            <a:endParaRPr lang="en-US" sz="1200" dirty="0">
              <a:solidFill>
                <a:schemeClr val="bg1">
                  <a:lumMod val="65000"/>
                </a:schemeClr>
              </a:solidFill>
              <a:latin typeface="Arial" panose="020B0604020202020204" pitchFamily="34" charset="0"/>
              <a:cs typeface="Arial" panose="020B0604020202020204" pitchFamily="34" charset="0"/>
              <a:sym typeface="Helvetica Light"/>
            </a:endParaRPr>
          </a:p>
        </p:txBody>
      </p:sp>
      <p:pic>
        <p:nvPicPr>
          <p:cNvPr id="5"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3" cstate="screen">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646633" y="424651"/>
            <a:ext cx="3850732" cy="3850732"/>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222377" y="1308503"/>
            <a:ext cx="2744084" cy="1598367"/>
          </a:xfrm>
          <a:prstGeom prst="rect">
            <a:avLst/>
          </a:prstGeom>
        </p:spPr>
      </p:pic>
      <p:sp>
        <p:nvSpPr>
          <p:cNvPr id="9" name="TextBox 8"/>
          <p:cNvSpPr txBox="1"/>
          <p:nvPr/>
        </p:nvSpPr>
        <p:spPr>
          <a:xfrm>
            <a:off x="6946547" y="1500858"/>
            <a:ext cx="764865" cy="400110"/>
          </a:xfrm>
          <a:prstGeom prst="rect">
            <a:avLst/>
          </a:prstGeom>
          <a:noFill/>
        </p:spPr>
        <p:txBody>
          <a:bodyPr wrap="square" rtlCol="0">
            <a:spAutoFit/>
          </a:bodyPr>
          <a:lstStyle/>
          <a:p>
            <a:r>
              <a:rPr lang="en-US" sz="2000" b="1" dirty="0">
                <a:solidFill>
                  <a:srgbClr val="FFCF00"/>
                </a:solidFill>
                <a:latin typeface="Arial" panose="020B0604020202020204" pitchFamily="34" charset="0"/>
                <a:cs typeface="Arial" panose="020B0604020202020204" pitchFamily="34" charset="0"/>
              </a:rPr>
              <a:t>AO</a:t>
            </a:r>
            <a:endParaRPr lang="en-US" sz="2000" b="1" baseline="-25000" dirty="0">
              <a:solidFill>
                <a:srgbClr val="FFC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300043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01: Earth Science for Biologists</a:t>
            </a:r>
          </a:p>
        </p:txBody>
      </p:sp>
      <p:sp>
        <p:nvSpPr>
          <p:cNvPr id="2" name="Text Placeholder 1">
            <a:extLst>
              <a:ext uri="{FF2B5EF4-FFF2-40B4-BE49-F238E27FC236}">
                <a16:creationId xmlns:a16="http://schemas.microsoft.com/office/drawing/2014/main" id="{349653E7-6B1D-5246-BD5E-0667E399B583}"/>
              </a:ext>
            </a:extLst>
          </p:cNvPr>
          <p:cNvSpPr>
            <a:spLocks noGrp="1"/>
          </p:cNvSpPr>
          <p:nvPr>
            <p:ph type="body" sz="quarter" idx="10"/>
          </p:nvPr>
        </p:nvSpPr>
        <p:spPr/>
        <p:txBody>
          <a:bodyPr/>
          <a:lstStyle/>
          <a:p>
            <a:pPr>
              <a:spcAft>
                <a:spcPts val="600"/>
              </a:spcAft>
            </a:pPr>
            <a:r>
              <a:rPr lang="en-US" dirty="0"/>
              <a:t>There have been a number of competing theories about where the water in Earth’s oceans may have originated, but most contemporary theories posit that there is enough water in the space rocks that amalgamated to form the rocky Earth and other inner planets. Since all of the water in the oceans comprises a mere 0.2% of the total mass of the Earth, the idea that small amounts of water and hydrated minerals floating in the primordial solar system were enough to create vast oceans begins to seem plausible. Some scientists still assert that a portion of the surface water was supplemented by later collisions with objects from the outer solar system (such as comets) that may have contained a higher proportion of water, but many models now claim this “supplemental water” is not necessary to explain the vast amounts of water on the Earth’s surface.</a:t>
            </a:r>
          </a:p>
          <a:p>
            <a:pPr>
              <a:spcAft>
                <a:spcPts val="600"/>
              </a:spcAft>
            </a:pPr>
            <a:r>
              <a:rPr lang="en-US" dirty="0"/>
              <a:t>The other main question, then, is how did all of the water come to the surface (or has it)? Geologists believe that some portion of the water from Earth’s formation is still trapped in the mantle, but we see evidence for the mechanism of its release over time in the amounts of water vapor (steam) that is off-gassed during volcanic eruptions. Volcanoes are thought to be the main mode by which deep water has been brought to the surface of the Earth over time.</a:t>
            </a:r>
          </a:p>
          <a:p>
            <a:pPr>
              <a:spcAft>
                <a:spcPts val="600"/>
              </a:spcAft>
            </a:pPr>
            <a:r>
              <a:rPr lang="en-US" dirty="0"/>
              <a:t>Students will come to these realizations in later learning segments through a discussion of their model for the formation of the geosphere and then through a lab and a couple of readings. They will also come to realize that volcanic outgassing is the likely origin of our atmosphere as well. </a:t>
            </a:r>
          </a:p>
          <a:p>
            <a:pPr>
              <a:spcAft>
                <a:spcPts val="600"/>
              </a:spcAft>
            </a:pPr>
            <a:r>
              <a:rPr lang="en-US" dirty="0"/>
              <a:t>In this first learning segment, you are simply reminding them that we haven’t finished wondering about the full formation of the Earth. It’s a navigation learning segment designed to reorient ourselves to linger pieces of our wonder about Earth: Where did the oceans and atmosphere come from?</a:t>
            </a:r>
          </a:p>
          <a:p>
            <a:pPr>
              <a:spcAft>
                <a:spcPts val="600"/>
              </a:spcAft>
            </a:pPr>
            <a:endParaRPr lang="en-US" dirty="0"/>
          </a:p>
          <a:p>
            <a:endParaRPr lang="en-US" dirty="0"/>
          </a:p>
        </p:txBody>
      </p:sp>
    </p:spTree>
    <p:extLst>
      <p:ext uri="{BB962C8B-B14F-4D97-AF65-F5344CB8AC3E}">
        <p14:creationId xmlns:p14="http://schemas.microsoft.com/office/powerpoint/2010/main" val="2791778178"/>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1953" y="1098959"/>
            <a:ext cx="4931507" cy="4931507"/>
          </a:xfrm>
          <a:prstGeom prst="rect">
            <a:avLst/>
          </a:prstGeom>
          <a:noFill/>
          <a:extLst>
            <a:ext uri="{909E8E84-426E-40dd-AFC4-6F175D3DCCD1}">
              <a14:hiddenFill xmlns=""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622E9429-F172-40F8-A877-43B564024510}"/>
              </a:ext>
            </a:extLst>
          </p:cNvPr>
          <p:cNvSpPr txBox="1">
            <a:spLocks/>
          </p:cNvSpPr>
          <p:nvPr/>
        </p:nvSpPr>
        <p:spPr>
          <a:xfrm>
            <a:off x="169334" y="271425"/>
            <a:ext cx="9144000" cy="79205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3600" b="1" dirty="0">
                <a:latin typeface="Arial" panose="020B0604020202020204" pitchFamily="34" charset="0"/>
                <a:cs typeface="Arial" panose="020B0604020202020204" pitchFamily="34" charset="0"/>
              </a:rPr>
              <a:t>Remember how we started the last unit?</a:t>
            </a:r>
            <a:endParaRPr lang="en-US" sz="360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622E9429-F172-40F8-A877-43B564024510}"/>
              </a:ext>
            </a:extLst>
          </p:cNvPr>
          <p:cNvSpPr txBox="1">
            <a:spLocks/>
          </p:cNvSpPr>
          <p:nvPr/>
        </p:nvSpPr>
        <p:spPr>
          <a:xfrm>
            <a:off x="983468" y="6065950"/>
            <a:ext cx="7177064" cy="79205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US" sz="2800" b="1" dirty="0">
                <a:latin typeface="Arial" panose="020B0604020202020204" pitchFamily="34" charset="0"/>
                <a:cs typeface="Arial" panose="020B0604020202020204" pitchFamily="34" charset="0"/>
              </a:rPr>
              <a:t>What observations did we make?</a:t>
            </a:r>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9432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3B03C2-CEA7-4981-9410-7AA42EDD6E17}"/>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776766" y="1332141"/>
            <a:ext cx="7686379" cy="4364957"/>
          </a:xfrm>
          <a:prstGeom prst="rect">
            <a:avLst/>
          </a:prstGeom>
        </p:spPr>
      </p:pic>
      <p:sp>
        <p:nvSpPr>
          <p:cNvPr id="7" name="Title 1">
            <a:extLst>
              <a:ext uri="{FF2B5EF4-FFF2-40B4-BE49-F238E27FC236}">
                <a16:creationId xmlns:a16="http://schemas.microsoft.com/office/drawing/2014/main" id="{82B20DFB-A913-46B9-87AD-21826AE6C605}"/>
              </a:ext>
            </a:extLst>
          </p:cNvPr>
          <p:cNvSpPr>
            <a:spLocks noGrp="1"/>
          </p:cNvSpPr>
          <p:nvPr>
            <p:ph type="title"/>
          </p:nvPr>
        </p:nvSpPr>
        <p:spPr>
          <a:xfrm>
            <a:off x="776766" y="568037"/>
            <a:ext cx="7763156" cy="428482"/>
          </a:xfrm>
        </p:spPr>
        <p:txBody>
          <a:bodyPr>
            <a:noAutofit/>
          </a:bodyPr>
          <a:lstStyle/>
          <a:p>
            <a:r>
              <a:rPr lang="en-US" sz="3600" dirty="0">
                <a:latin typeface="Arial" panose="020B0604020202020204" pitchFamily="34" charset="0"/>
                <a:cs typeface="Arial" panose="020B0604020202020204" pitchFamily="34" charset="0"/>
              </a:rPr>
              <a:t>Earth: Describe what you see…</a:t>
            </a:r>
          </a:p>
        </p:txBody>
      </p:sp>
    </p:spTree>
    <p:extLst>
      <p:ext uri="{BB962C8B-B14F-4D97-AF65-F5344CB8AC3E}">
        <p14:creationId xmlns:p14="http://schemas.microsoft.com/office/powerpoint/2010/main" val="17965885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E57A4E-C01F-4292-BFF2-36DEC26E2909}"/>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97286" y="1154856"/>
            <a:ext cx="7684757" cy="4373803"/>
          </a:xfrm>
          <a:prstGeom prst="rect">
            <a:avLst/>
          </a:prstGeom>
        </p:spPr>
      </p:pic>
      <p:sp>
        <p:nvSpPr>
          <p:cNvPr id="7" name="Title 1">
            <a:extLst>
              <a:ext uri="{FF2B5EF4-FFF2-40B4-BE49-F238E27FC236}">
                <a16:creationId xmlns:a16="http://schemas.microsoft.com/office/drawing/2014/main" id="{82B20DFB-A913-46B9-87AD-21826AE6C605}"/>
              </a:ext>
            </a:extLst>
          </p:cNvPr>
          <p:cNvSpPr>
            <a:spLocks noGrp="1"/>
          </p:cNvSpPr>
          <p:nvPr>
            <p:ph type="title"/>
          </p:nvPr>
        </p:nvSpPr>
        <p:spPr>
          <a:xfrm>
            <a:off x="776766" y="568037"/>
            <a:ext cx="7763156" cy="428482"/>
          </a:xfrm>
        </p:spPr>
        <p:txBody>
          <a:bodyPr>
            <a:noAutofit/>
          </a:bodyPr>
          <a:lstStyle/>
          <a:p>
            <a:r>
              <a:rPr lang="en-US" sz="3600" dirty="0">
                <a:latin typeface="Arial" panose="020B0604020202020204" pitchFamily="34" charset="0"/>
                <a:cs typeface="Arial" panose="020B0604020202020204" pitchFamily="34" charset="0"/>
              </a:rPr>
              <a:t>Earth: Describe what you see…</a:t>
            </a:r>
          </a:p>
        </p:txBody>
      </p:sp>
    </p:spTree>
    <p:extLst>
      <p:ext uri="{BB962C8B-B14F-4D97-AF65-F5344CB8AC3E}">
        <p14:creationId xmlns:p14="http://schemas.microsoft.com/office/powerpoint/2010/main" val="9523789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B5CDA90-DEA2-4C0C-9434-1842FC8B0A06}"/>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92943" y="1185260"/>
            <a:ext cx="7832621" cy="4483185"/>
          </a:xfrm>
          <a:prstGeom prst="rect">
            <a:avLst/>
          </a:prstGeom>
        </p:spPr>
      </p:pic>
      <p:sp>
        <p:nvSpPr>
          <p:cNvPr id="5" name="Title 1">
            <a:extLst>
              <a:ext uri="{FF2B5EF4-FFF2-40B4-BE49-F238E27FC236}">
                <a16:creationId xmlns:a16="http://schemas.microsoft.com/office/drawing/2014/main" id="{82B20DFB-A913-46B9-87AD-21826AE6C605}"/>
              </a:ext>
            </a:extLst>
          </p:cNvPr>
          <p:cNvSpPr>
            <a:spLocks noGrp="1"/>
          </p:cNvSpPr>
          <p:nvPr>
            <p:ph type="title"/>
          </p:nvPr>
        </p:nvSpPr>
        <p:spPr>
          <a:xfrm>
            <a:off x="776766" y="568037"/>
            <a:ext cx="7763156" cy="428482"/>
          </a:xfrm>
        </p:spPr>
        <p:txBody>
          <a:bodyPr>
            <a:noAutofit/>
          </a:bodyPr>
          <a:lstStyle/>
          <a:p>
            <a:r>
              <a:rPr lang="en-US" sz="3600" dirty="0">
                <a:latin typeface="Arial" panose="020B0604020202020204" pitchFamily="34" charset="0"/>
                <a:cs typeface="Arial" panose="020B0604020202020204" pitchFamily="34" charset="0"/>
              </a:rPr>
              <a:t>Earth: Describe what you see…</a:t>
            </a:r>
          </a:p>
        </p:txBody>
      </p:sp>
      <p:sp>
        <p:nvSpPr>
          <p:cNvPr id="2" name="TextBox 1">
            <a:extLst>
              <a:ext uri="{FF2B5EF4-FFF2-40B4-BE49-F238E27FC236}">
                <a16:creationId xmlns:a16="http://schemas.microsoft.com/office/drawing/2014/main" id="{45319B24-976E-9448-8CFF-868AED969106}"/>
              </a:ext>
            </a:extLst>
          </p:cNvPr>
          <p:cNvSpPr txBox="1"/>
          <p:nvPr/>
        </p:nvSpPr>
        <p:spPr>
          <a:xfrm>
            <a:off x="5469467" y="745067"/>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8148990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237851" y="887720"/>
            <a:ext cx="8455388" cy="411396"/>
          </a:xfrm>
        </p:spPr>
        <p:txBody>
          <a:bodyPr>
            <a:noAutofit/>
          </a:bodyPr>
          <a:lstStyle/>
          <a:p>
            <a:pPr>
              <a:lnSpc>
                <a:spcPct val="100000"/>
              </a:lnSpc>
            </a:pPr>
            <a:r>
              <a:rPr lang="en-US" sz="3600" dirty="0">
                <a:latin typeface="Arial" panose="020B0604020202020204" pitchFamily="34" charset="0"/>
                <a:cs typeface="Arial" panose="020B0604020202020204" pitchFamily="34" charset="0"/>
              </a:rPr>
              <a:t>We have a geosphere. </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What happens next?</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237851" y="2314011"/>
            <a:ext cx="5635047" cy="176023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sz="3200" dirty="0">
                <a:latin typeface="Arial" panose="020B0604020202020204" pitchFamily="34" charset="0"/>
                <a:cs typeface="Arial" panose="020B0604020202020204" pitchFamily="34" charset="0"/>
              </a:rPr>
              <a:t>Earth is a hot (but cooling) sphere with a solid crust forming in between impacts.</a:t>
            </a:r>
          </a:p>
          <a:p>
            <a:endParaRPr lang="en-US" sz="20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491238" y="1593130"/>
            <a:ext cx="3202001" cy="3202001"/>
          </a:xfrm>
          <a:prstGeom prst="rect">
            <a:avLst/>
          </a:prstGeom>
        </p:spPr>
      </p:pic>
      <p:sp>
        <p:nvSpPr>
          <p:cNvPr id="8" name="Content Placeholder 2">
            <a:extLst>
              <a:ext uri="{FF2B5EF4-FFF2-40B4-BE49-F238E27FC236}">
                <a16:creationId xmlns:a16="http://schemas.microsoft.com/office/drawing/2014/main" id="{48D6B6E5-07DB-48D6-8247-FF685CC95858}"/>
              </a:ext>
            </a:extLst>
          </p:cNvPr>
          <p:cNvSpPr txBox="1">
            <a:spLocks/>
          </p:cNvSpPr>
          <p:nvPr/>
        </p:nvSpPr>
        <p:spPr>
          <a:xfrm>
            <a:off x="237851" y="5276675"/>
            <a:ext cx="8906149" cy="14939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buFont typeface="Wingdings" panose="05000000000000000000" pitchFamily="2" charset="2"/>
              <a:buChar char="Ø"/>
            </a:pPr>
            <a:r>
              <a:rPr lang="en-US" sz="3200" b="1" dirty="0">
                <a:latin typeface="Arial" panose="020B0604020202020204" pitchFamily="34" charset="0"/>
                <a:cs typeface="Arial" panose="020B0604020202020204" pitchFamily="34" charset="0"/>
              </a:rPr>
              <a:t>What should we consider figuring out next with respect to the formation of our planet?</a:t>
            </a:r>
            <a:endParaRPr lang="en-US" i="1"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5024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237851" y="568938"/>
            <a:ext cx="8455388" cy="411396"/>
          </a:xfrm>
        </p:spPr>
        <p:txBody>
          <a:bodyPr>
            <a:noAutofit/>
          </a:bodyPr>
          <a:lstStyle/>
          <a:p>
            <a:pPr>
              <a:lnSpc>
                <a:spcPct val="100000"/>
              </a:lnSpc>
            </a:pPr>
            <a:r>
              <a:rPr lang="en-US" sz="3600" dirty="0">
                <a:latin typeface="Arial" panose="020B0604020202020204" pitchFamily="34" charset="0"/>
                <a:cs typeface="Arial" panose="020B0604020202020204" pitchFamily="34" charset="0"/>
              </a:rPr>
              <a:t>What questions do we have?</a:t>
            </a:r>
          </a:p>
        </p:txBody>
      </p:sp>
      <p:pic>
        <p:nvPicPr>
          <p:cNvPr id="3" name="Picture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08178" y="1618297"/>
            <a:ext cx="3202001" cy="3202001"/>
          </a:xfrm>
          <a:prstGeom prst="rect">
            <a:avLst/>
          </a:prstGeom>
        </p:spPr>
      </p:pic>
      <p:pic>
        <p:nvPicPr>
          <p:cNvPr id="10"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rotWithShape="1">
          <a:blip r:embed="rId4" cstate="screen">
            <a:extLst>
              <a:ext uri="{28A0092B-C50C-407E-A947-70E740481C1C}">
                <a14:useLocalDpi xmlns:a14="http://schemas.microsoft.com/office/drawing/2010/main" val="0"/>
              </a:ext>
            </a:extLst>
          </a:blip>
          <a:srcRect/>
          <a:stretch/>
        </p:blipFill>
        <p:spPr bwMode="auto">
          <a:xfrm>
            <a:off x="5404755" y="1601411"/>
            <a:ext cx="3288484" cy="3218887"/>
          </a:xfrm>
          <a:prstGeom prst="rect">
            <a:avLst/>
          </a:prstGeom>
          <a:noFill/>
          <a:extLst>
            <a:ext uri="{909E8E84-426E-40dd-AFC4-6F175D3DCCD1}">
              <a14:hiddenFill xmlns="" xmlns:a14="http://schemas.microsoft.com/office/drawing/2010/main">
                <a:solidFill>
                  <a:srgbClr val="FFFFFF"/>
                </a:solidFill>
              </a14:hiddenFill>
            </a:ext>
          </a:extLst>
        </p:spPr>
      </p:pic>
      <p:sp>
        <p:nvSpPr>
          <p:cNvPr id="4" name="Right Arrow 3"/>
          <p:cNvSpPr/>
          <p:nvPr/>
        </p:nvSpPr>
        <p:spPr>
          <a:xfrm>
            <a:off x="3240396" y="2917239"/>
            <a:ext cx="2634143" cy="587229"/>
          </a:xfrm>
          <a:prstGeom prst="rightArrow">
            <a:avLst/>
          </a:prstGeom>
          <a:solidFill>
            <a:srgbClr val="FFCF00"/>
          </a:solidFill>
          <a:ln>
            <a:solidFill>
              <a:srgbClr val="FFC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Content Placeholder 2">
            <a:extLst>
              <a:ext uri="{FF2B5EF4-FFF2-40B4-BE49-F238E27FC236}">
                <a16:creationId xmlns:a16="http://schemas.microsoft.com/office/drawing/2014/main" id="{48D6B6E5-07DB-48D6-8247-FF685CC95858}"/>
              </a:ext>
            </a:extLst>
          </p:cNvPr>
          <p:cNvSpPr txBox="1">
            <a:spLocks/>
          </p:cNvSpPr>
          <p:nvPr/>
        </p:nvSpPr>
        <p:spPr>
          <a:xfrm>
            <a:off x="1174458" y="4996966"/>
            <a:ext cx="7701094" cy="176023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buFont typeface="Wingdings" panose="05000000000000000000" pitchFamily="2" charset="2"/>
              <a:buChar char="Ø"/>
            </a:pPr>
            <a:r>
              <a:rPr lang="en-US" sz="3200" b="1" i="1" dirty="0">
                <a:latin typeface="Arial" panose="020B0604020202020204" pitchFamily="34" charset="0"/>
                <a:cs typeface="Arial" panose="020B0604020202020204" pitchFamily="34" charset="0"/>
              </a:rPr>
              <a:t> How did the atmosphere form?</a:t>
            </a:r>
          </a:p>
          <a:p>
            <a:pPr>
              <a:lnSpc>
                <a:spcPct val="100000"/>
              </a:lnSpc>
              <a:spcBef>
                <a:spcPts val="0"/>
              </a:spcBef>
              <a:spcAft>
                <a:spcPts val="600"/>
              </a:spcAft>
              <a:buFont typeface="Wingdings" panose="05000000000000000000" pitchFamily="2" charset="2"/>
              <a:buChar char="Ø"/>
            </a:pPr>
            <a:r>
              <a:rPr lang="en-US" sz="3200" b="1" i="1" dirty="0">
                <a:latin typeface="Arial" panose="020B0604020202020204" pitchFamily="34" charset="0"/>
                <a:cs typeface="Arial" panose="020B0604020202020204" pitchFamily="34" charset="0"/>
              </a:rPr>
              <a:t> How did the oceans form?</a:t>
            </a:r>
          </a:p>
          <a:p>
            <a:pPr>
              <a:lnSpc>
                <a:spcPct val="100000"/>
              </a:lnSpc>
              <a:spcBef>
                <a:spcPts val="0"/>
              </a:spcBef>
              <a:spcAft>
                <a:spcPts val="600"/>
              </a:spcAft>
              <a:buFont typeface="Wingdings" panose="05000000000000000000" pitchFamily="2" charset="2"/>
              <a:buChar char="Ø"/>
            </a:pPr>
            <a:r>
              <a:rPr lang="en-US" sz="3200" b="1" i="1" dirty="0">
                <a:latin typeface="Arial" panose="020B0604020202020204" pitchFamily="34" charset="0"/>
                <a:cs typeface="Arial" panose="020B0604020202020204" pitchFamily="34" charset="0"/>
              </a:rPr>
              <a:t> And what about life?</a:t>
            </a:r>
          </a:p>
          <a:p>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2134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1">
                                            <p:txEl>
                                              <p:pRg st="1" end="1"/>
                                            </p:txEl>
                                          </p:spTgt>
                                        </p:tgtEl>
                                        <p:attrNameLst>
                                          <p:attrName>style.visibility</p:attrName>
                                        </p:attrNameLst>
                                      </p:cBhvr>
                                      <p:to>
                                        <p:strVal val="visible"/>
                                      </p:to>
                                    </p:set>
                                    <p:animEffect transition="in" filter="fade">
                                      <p:cBhvr>
                                        <p:cTn id="24" dur="500"/>
                                        <p:tgtEl>
                                          <p:spTgt spid="11">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1">
                                            <p:txEl>
                                              <p:pRg st="2" end="2"/>
                                            </p:txEl>
                                          </p:spTgt>
                                        </p:tgtEl>
                                        <p:attrNameLst>
                                          <p:attrName>style.visibility</p:attrName>
                                        </p:attrNameLst>
                                      </p:cBhvr>
                                      <p:to>
                                        <p:strVal val="visible"/>
                                      </p:to>
                                    </p:set>
                                    <p:animEffect transition="in" filter="fade">
                                      <p:cBhvr>
                                        <p:cTn id="29"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237851" y="568938"/>
            <a:ext cx="8455388" cy="411396"/>
          </a:xfrm>
        </p:spPr>
        <p:txBody>
          <a:bodyPr>
            <a:noAutofit/>
          </a:bodyPr>
          <a:lstStyle/>
          <a:p>
            <a:pPr>
              <a:lnSpc>
                <a:spcPct val="100000"/>
              </a:lnSpc>
            </a:pPr>
            <a:r>
              <a:rPr lang="en-US" sz="3600" dirty="0">
                <a:latin typeface="Arial" panose="020B0604020202020204" pitchFamily="34" charset="0"/>
                <a:cs typeface="Arial" panose="020B0604020202020204" pitchFamily="34" charset="0"/>
              </a:rPr>
              <a:t>Let’s start by tackling two of these.</a:t>
            </a:r>
          </a:p>
        </p:txBody>
      </p:sp>
      <p:sp>
        <p:nvSpPr>
          <p:cNvPr id="8" name="Content Placeholder 2">
            <a:extLst>
              <a:ext uri="{FF2B5EF4-FFF2-40B4-BE49-F238E27FC236}">
                <a16:creationId xmlns:a16="http://schemas.microsoft.com/office/drawing/2014/main" id="{48D6B6E5-07DB-48D6-8247-FF685CC95858}"/>
              </a:ext>
            </a:extLst>
          </p:cNvPr>
          <p:cNvSpPr txBox="1">
            <a:spLocks/>
          </p:cNvSpPr>
          <p:nvPr/>
        </p:nvSpPr>
        <p:spPr>
          <a:xfrm>
            <a:off x="640165" y="6095582"/>
            <a:ext cx="7650760" cy="67738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i="1" dirty="0">
                <a:latin typeface="Arial" panose="020B0604020202020204" pitchFamily="34" charset="0"/>
                <a:cs typeface="Arial" panose="020B0604020202020204" pitchFamily="34" charset="0"/>
              </a:rPr>
              <a:t>(We’re not going to worry about life just yet.)</a:t>
            </a:r>
          </a:p>
          <a:p>
            <a:endParaRPr lang="en-US" sz="2000" dirty="0">
              <a:latin typeface="Arial" panose="020B0604020202020204" pitchFamily="34" charset="0"/>
              <a:cs typeface="Arial" panose="020B0604020202020204" pitchFamily="34" charset="0"/>
            </a:endParaRPr>
          </a:p>
        </p:txBody>
      </p:sp>
      <p:pic>
        <p:nvPicPr>
          <p:cNvPr id="10"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1889767" y="1329773"/>
            <a:ext cx="3839913" cy="3758646"/>
          </a:xfrm>
          <a:prstGeom prst="rect">
            <a:avLst/>
          </a:prstGeom>
          <a:noFill/>
          <a:extLst>
            <a:ext uri="{909E8E84-426E-40dd-AFC4-6F175D3DCCD1}">
              <a14:hiddenFill xmlns=""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48D6B6E5-07DB-48D6-8247-FF685CC95858}"/>
              </a:ext>
            </a:extLst>
          </p:cNvPr>
          <p:cNvSpPr txBox="1">
            <a:spLocks/>
          </p:cNvSpPr>
          <p:nvPr/>
        </p:nvSpPr>
        <p:spPr>
          <a:xfrm>
            <a:off x="3258377" y="3801196"/>
            <a:ext cx="4105402" cy="12214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sz="3200" b="1" dirty="0">
                <a:solidFill>
                  <a:schemeClr val="bg1"/>
                </a:solidFill>
                <a:latin typeface="Arial" panose="020B0604020202020204" pitchFamily="34" charset="0"/>
                <a:cs typeface="Arial" panose="020B0604020202020204" pitchFamily="34" charset="0"/>
              </a:rPr>
              <a:t>How did the atmosphere </a:t>
            </a:r>
            <a:r>
              <a:rPr lang="en-US" sz="3200" b="1" dirty="0">
                <a:solidFill>
                  <a:schemeClr val="bg2">
                    <a:lumMod val="50000"/>
                  </a:schemeClr>
                </a:solidFill>
                <a:latin typeface="Arial" panose="020B0604020202020204" pitchFamily="34" charset="0"/>
                <a:cs typeface="Arial" panose="020B0604020202020204" pitchFamily="34" charset="0"/>
              </a:rPr>
              <a:t>form?</a:t>
            </a:r>
          </a:p>
        </p:txBody>
      </p:sp>
      <p:sp>
        <p:nvSpPr>
          <p:cNvPr id="9" name="Content Placeholder 2">
            <a:extLst>
              <a:ext uri="{FF2B5EF4-FFF2-40B4-BE49-F238E27FC236}">
                <a16:creationId xmlns:a16="http://schemas.microsoft.com/office/drawing/2014/main" id="{48D6B6E5-07DB-48D6-8247-FF685CC95858}"/>
              </a:ext>
            </a:extLst>
          </p:cNvPr>
          <p:cNvSpPr txBox="1">
            <a:spLocks/>
          </p:cNvSpPr>
          <p:nvPr/>
        </p:nvSpPr>
        <p:spPr>
          <a:xfrm>
            <a:off x="160237" y="1509428"/>
            <a:ext cx="5991138" cy="7172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sz="3200" b="1" dirty="0">
                <a:solidFill>
                  <a:schemeClr val="accent5">
                    <a:lumMod val="75000"/>
                  </a:schemeClr>
                </a:solidFill>
                <a:latin typeface="Arial" panose="020B0604020202020204" pitchFamily="34" charset="0"/>
                <a:cs typeface="Arial" panose="020B0604020202020204" pitchFamily="34" charset="0"/>
              </a:rPr>
              <a:t>How did </a:t>
            </a:r>
            <a:r>
              <a:rPr lang="en-US" sz="3200" b="1" dirty="0">
                <a:solidFill>
                  <a:schemeClr val="accent1">
                    <a:lumMod val="60000"/>
                    <a:lumOff val="40000"/>
                  </a:schemeClr>
                </a:solidFill>
                <a:latin typeface="Arial" panose="020B0604020202020204" pitchFamily="34" charset="0"/>
                <a:cs typeface="Arial" panose="020B0604020202020204" pitchFamily="34" charset="0"/>
              </a:rPr>
              <a:t>the oceans form?</a:t>
            </a:r>
          </a:p>
          <a:p>
            <a:endParaRPr lang="en-US" sz="2000" dirty="0">
              <a:latin typeface="Arial" panose="020B0604020202020204" pitchFamily="34" charset="0"/>
              <a:cs typeface="Arial" panose="020B0604020202020204" pitchFamily="34" charset="0"/>
            </a:endParaRPr>
          </a:p>
        </p:txBody>
      </p:sp>
      <p:sp>
        <p:nvSpPr>
          <p:cNvPr id="11" name="Content Placeholder 2">
            <a:extLst>
              <a:ext uri="{FF2B5EF4-FFF2-40B4-BE49-F238E27FC236}">
                <a16:creationId xmlns:a16="http://schemas.microsoft.com/office/drawing/2014/main" id="{48D6B6E5-07DB-48D6-8247-FF685CC95858}"/>
              </a:ext>
            </a:extLst>
          </p:cNvPr>
          <p:cNvSpPr txBox="1">
            <a:spLocks/>
          </p:cNvSpPr>
          <p:nvPr/>
        </p:nvSpPr>
        <p:spPr>
          <a:xfrm>
            <a:off x="1526960" y="5352391"/>
            <a:ext cx="6983536" cy="67738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sz="2400" dirty="0">
                <a:latin typeface="Arial" panose="020B0604020202020204" pitchFamily="34" charset="0"/>
                <a:cs typeface="Arial" panose="020B0604020202020204" pitchFamily="34" charset="0"/>
              </a:rPr>
              <a:t>Record these on your Doodle Sheet in Box A.</a:t>
            </a:r>
            <a:endParaRPr lang="en-US" sz="2400" b="1"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9004D674-042B-C744-8AEC-D1903F44F40C}"/>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633504" y="4969456"/>
            <a:ext cx="1052624" cy="891044"/>
          </a:xfrm>
          <a:prstGeom prst="rect">
            <a:avLst/>
          </a:prstGeom>
        </p:spPr>
      </p:pic>
    </p:spTree>
    <p:extLst>
      <p:ext uri="{BB962C8B-B14F-4D97-AF65-F5344CB8AC3E}">
        <p14:creationId xmlns:p14="http://schemas.microsoft.com/office/powerpoint/2010/main" val="1273766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fade">
                                      <p:cBhvr>
                                        <p:cTn id="21"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01: Learning Segment </a:t>
            </a:r>
            <a:r>
              <a:rPr lang="en-US" dirty="0" smtClean="0"/>
              <a:t>Summary</a:t>
            </a:r>
            <a:endParaRPr lang="en-US" dirty="0"/>
          </a:p>
        </p:txBody>
      </p:sp>
      <p:sp>
        <p:nvSpPr>
          <p:cNvPr id="2" name="Text Placeholder 1">
            <a:extLst>
              <a:ext uri="{FF2B5EF4-FFF2-40B4-BE49-F238E27FC236}">
                <a16:creationId xmlns:a16="http://schemas.microsoft.com/office/drawing/2014/main" id="{65C5FC09-DD97-4043-A883-739DFB55FB83}"/>
              </a:ext>
            </a:extLst>
          </p:cNvPr>
          <p:cNvSpPr>
            <a:spLocks noGrp="1"/>
          </p:cNvSpPr>
          <p:nvPr>
            <p:ph type="body" sz="quarter" idx="10"/>
          </p:nvPr>
        </p:nvSpPr>
        <p:spPr/>
        <p:txBody>
          <a:bodyPr/>
          <a:lstStyle/>
          <a:p>
            <a:pPr>
              <a:spcAft>
                <a:spcPts val="400"/>
              </a:spcAft>
            </a:pPr>
            <a:r>
              <a:rPr lang="en-US" b="1" dirty="0" smtClean="0"/>
              <a:t>What we’ve learned…</a:t>
            </a:r>
          </a:p>
          <a:p>
            <a:r>
              <a:rPr lang="en-US" dirty="0" smtClean="0"/>
              <a:t>We’ve </a:t>
            </a:r>
            <a:r>
              <a:rPr lang="en-US" dirty="0"/>
              <a:t>essentially returned to the leftover pieces of our initial Driving Question. We’d like to know first where Earth’s oceans and atmosphere came from.</a:t>
            </a:r>
          </a:p>
          <a:p>
            <a:endParaRPr lang="en-US" dirty="0"/>
          </a:p>
        </p:txBody>
      </p:sp>
      <p:sp>
        <p:nvSpPr>
          <p:cNvPr id="4" name="Text Placeholder 3">
            <a:extLst>
              <a:ext uri="{FF2B5EF4-FFF2-40B4-BE49-F238E27FC236}">
                <a16:creationId xmlns:a16="http://schemas.microsoft.com/office/drawing/2014/main" id="{7FA60DB1-CB86-FD44-B3DF-45EE433A8D74}"/>
              </a:ext>
            </a:extLst>
          </p:cNvPr>
          <p:cNvSpPr>
            <a:spLocks noGrp="1"/>
          </p:cNvSpPr>
          <p:nvPr>
            <p:ph type="body" sz="quarter" idx="11"/>
          </p:nvPr>
        </p:nvSpPr>
        <p:spPr/>
        <p:txBody>
          <a:bodyPr/>
          <a:lstStyle/>
          <a:p>
            <a:pPr>
              <a:lnSpc>
                <a:spcPct val="100000"/>
              </a:lnSpc>
              <a:spcAft>
                <a:spcPts val="400"/>
              </a:spcAft>
            </a:pPr>
            <a:r>
              <a:rPr lang="en-US" dirty="0"/>
              <a:t>LS 01 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p:txBody>
      </p:sp>
    </p:spTree>
    <p:extLst>
      <p:ext uri="{BB962C8B-B14F-4D97-AF65-F5344CB8AC3E}">
        <p14:creationId xmlns:p14="http://schemas.microsoft.com/office/powerpoint/2010/main" val="1536499518"/>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02: Learning Segment Overview</a:t>
            </a:r>
          </a:p>
        </p:txBody>
      </p:sp>
      <p:sp>
        <p:nvSpPr>
          <p:cNvPr id="2" name="Text Placeholder 1">
            <a:extLst>
              <a:ext uri="{FF2B5EF4-FFF2-40B4-BE49-F238E27FC236}">
                <a16:creationId xmlns:a16="http://schemas.microsoft.com/office/drawing/2014/main" id="{AAF8606A-9639-0B45-A8F8-635534E0EE2F}"/>
              </a:ext>
            </a:extLst>
          </p:cNvPr>
          <p:cNvSpPr>
            <a:spLocks noGrp="1"/>
          </p:cNvSpPr>
          <p:nvPr>
            <p:ph type="body" sz="quarter" idx="10"/>
          </p:nvPr>
        </p:nvSpPr>
        <p:spPr/>
        <p:txBody>
          <a:bodyPr/>
          <a:lstStyle/>
          <a:p>
            <a:pPr>
              <a:spcAft>
                <a:spcPts val="600"/>
              </a:spcAft>
            </a:pPr>
            <a:r>
              <a:rPr lang="en-US" b="1" dirty="0" smtClean="0"/>
              <a:t>We </a:t>
            </a:r>
            <a:r>
              <a:rPr lang="en-US" b="1" dirty="0"/>
              <a:t>offer some initial ideas about the formation of Earth’s oceans and atmosphere.</a:t>
            </a:r>
          </a:p>
          <a:p>
            <a:pPr>
              <a:spcAft>
                <a:spcPts val="600"/>
              </a:spcAft>
            </a:pPr>
            <a:endParaRPr lang="en-US" dirty="0"/>
          </a:p>
          <a:p>
            <a:endParaRPr lang="en-US" dirty="0"/>
          </a:p>
        </p:txBody>
      </p:sp>
      <p:sp>
        <p:nvSpPr>
          <p:cNvPr id="5" name="Text Placeholder 4">
            <a:extLst>
              <a:ext uri="{FF2B5EF4-FFF2-40B4-BE49-F238E27FC236}">
                <a16:creationId xmlns:a16="http://schemas.microsoft.com/office/drawing/2014/main" id="{1C00C89E-831E-4746-943D-90CEC4FE1304}"/>
              </a:ext>
            </a:extLst>
          </p:cNvPr>
          <p:cNvSpPr>
            <a:spLocks noGrp="1"/>
          </p:cNvSpPr>
          <p:nvPr>
            <p:ph type="body" sz="quarter" idx="12"/>
          </p:nvPr>
        </p:nvSpPr>
        <p:spPr/>
        <p:txBody>
          <a:bodyPr/>
          <a:lstStyle/>
          <a:p>
            <a:pPr>
              <a:spcAft>
                <a:spcPts val="600"/>
              </a:spcAft>
            </a:pPr>
            <a:r>
              <a:rPr lang="en-US" u="sng" dirty="0"/>
              <a:t>Resources you will need</a:t>
            </a:r>
            <a:r>
              <a:rPr lang="en-US" dirty="0"/>
              <a:t>:</a:t>
            </a:r>
          </a:p>
          <a:p>
            <a:pPr>
              <a:spcAft>
                <a:spcPts val="600"/>
              </a:spcAft>
            </a:pPr>
            <a:r>
              <a:rPr lang="en-US" dirty="0"/>
              <a:t>AO Doodle Sheet</a:t>
            </a:r>
          </a:p>
          <a:p>
            <a:pPr>
              <a:spcAft>
                <a:spcPts val="600"/>
              </a:spcAft>
            </a:pPr>
            <a:r>
              <a:rPr lang="en-US" dirty="0"/>
              <a:t>AO 02 Oceans and Atmosphere Jigsaw</a:t>
            </a:r>
          </a:p>
          <a:p>
            <a:pPr>
              <a:spcAft>
                <a:spcPts val="600"/>
              </a:spcAft>
            </a:pPr>
            <a:r>
              <a:rPr lang="en-US" dirty="0"/>
              <a:t>Whiteboards</a:t>
            </a:r>
          </a:p>
          <a:p>
            <a:endParaRPr lang="en-US" dirty="0"/>
          </a:p>
        </p:txBody>
      </p:sp>
      <p:sp>
        <p:nvSpPr>
          <p:cNvPr id="4" name="Text Placeholder 3">
            <a:extLst>
              <a:ext uri="{FF2B5EF4-FFF2-40B4-BE49-F238E27FC236}">
                <a16:creationId xmlns:a16="http://schemas.microsoft.com/office/drawing/2014/main" id="{B022DE73-B8E0-BB47-9291-AA15C819900F}"/>
              </a:ext>
            </a:extLst>
          </p:cNvPr>
          <p:cNvSpPr>
            <a:spLocks noGrp="1"/>
          </p:cNvSpPr>
          <p:nvPr>
            <p:ph type="body" sz="quarter" idx="11"/>
          </p:nvPr>
        </p:nvSpPr>
        <p:spPr/>
        <p:txBody>
          <a:bodyPr/>
          <a:lstStyle/>
          <a:p>
            <a:r>
              <a:rPr lang="en-US" dirty="0"/>
              <a:t>30 minutes</a:t>
            </a:r>
          </a:p>
          <a:p>
            <a:endParaRPr lang="en-US" dirty="0"/>
          </a:p>
        </p:txBody>
      </p:sp>
    </p:spTree>
    <p:extLst>
      <p:ext uri="{BB962C8B-B14F-4D97-AF65-F5344CB8AC3E}">
        <p14:creationId xmlns:p14="http://schemas.microsoft.com/office/powerpoint/2010/main" val="868083444"/>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400" dirty="0"/>
              <a:t>How to use these slides…</a:t>
            </a:r>
            <a:endParaRPr sz="2400" dirty="0"/>
          </a:p>
        </p:txBody>
      </p:sp>
      <p:sp>
        <p:nvSpPr>
          <p:cNvPr id="2" name="Text Placeholder 1">
            <a:extLst>
              <a:ext uri="{FF2B5EF4-FFF2-40B4-BE49-F238E27FC236}">
                <a16:creationId xmlns:a16="http://schemas.microsoft.com/office/drawing/2014/main" id="{A03D207D-C90C-1B49-92F4-DF7CE3949D9A}"/>
              </a:ext>
            </a:extLst>
          </p:cNvPr>
          <p:cNvSpPr>
            <a:spLocks noGrp="1"/>
          </p:cNvSpPr>
          <p:nvPr>
            <p:ph type="body" sz="quarter" idx="10"/>
          </p:nvPr>
        </p:nvSpPr>
        <p:spPr>
          <a:xfrm>
            <a:off x="270008" y="748784"/>
            <a:ext cx="8568266" cy="5360432"/>
          </a:xfrm>
        </p:spPr>
        <p:txBody>
          <a:bodyPr/>
          <a:lstStyle/>
          <a:p>
            <a:pPr>
              <a:spcAft>
                <a:spcPts val="600"/>
              </a:spcAft>
            </a:pPr>
            <a:r>
              <a:rPr lang="en-US" dirty="0">
                <a:latin typeface="Arial" panose="020B0604020202020204" pitchFamily="34" charset="0"/>
                <a:cs typeface="Arial" panose="020B0604020202020204" pitchFamily="34" charset="0"/>
              </a:rPr>
              <a:t>The following presentation was designed to support the implementation of the MBER-Biology curriculum—a student-centered sense-making classroom. It is </a:t>
            </a:r>
            <a:r>
              <a:rPr lang="en-US" u="sng" dirty="0">
                <a:latin typeface="Arial" panose="020B0604020202020204" pitchFamily="34" charset="0"/>
                <a:cs typeface="Arial" panose="020B0604020202020204" pitchFamily="34" charset="0"/>
              </a:rPr>
              <a:t>NOT</a:t>
            </a:r>
            <a:r>
              <a:rPr lang="en-US" dirty="0">
                <a:latin typeface="Arial" panose="020B0604020202020204" pitchFamily="34" charset="0"/>
                <a:cs typeface="Arial" panose="020B0604020202020204" pitchFamily="34" charset="0"/>
              </a:rPr>
              <a:t> ready to show to students in its current form. You will notice there are two kinds of slides.</a:t>
            </a:r>
          </a:p>
          <a:p>
            <a:pPr marL="457200">
              <a:spcAft>
                <a:spcPts val="600"/>
              </a:spcAft>
            </a:pPr>
            <a:r>
              <a:rPr lang="en-US" dirty="0">
                <a:latin typeface="Arial" panose="020B0604020202020204" pitchFamily="34" charset="0"/>
                <a:cs typeface="Arial" panose="020B0604020202020204" pitchFamily="34" charset="0"/>
              </a:rPr>
              <a:t>(1) </a:t>
            </a:r>
            <a:r>
              <a:rPr lang="en-US" b="1" dirty="0">
                <a:latin typeface="Arial" panose="020B0604020202020204" pitchFamily="34" charset="0"/>
                <a:cs typeface="Arial" panose="020B0604020202020204" pitchFamily="34" charset="0"/>
              </a:rPr>
              <a:t>Teacher Notes slides </a:t>
            </a:r>
            <a:r>
              <a:rPr lang="en-US" dirty="0">
                <a:latin typeface="Arial" panose="020B0604020202020204" pitchFamily="34" charset="0"/>
                <a:cs typeface="Arial" panose="020B0604020202020204" pitchFamily="34" charset="0"/>
              </a:rPr>
              <a:t>that provide information and notes for teacher, and are not meant to be shown to students. These slides are marked by a colored band in the header (as displayed above on this slide).</a:t>
            </a:r>
          </a:p>
          <a:p>
            <a:pPr marL="457200">
              <a:spcAft>
                <a:spcPts val="600"/>
              </a:spcAft>
            </a:pPr>
            <a:r>
              <a:rPr lang="en-US" dirty="0">
                <a:latin typeface="Arial" panose="020B0604020202020204" pitchFamily="34" charset="0"/>
                <a:cs typeface="Arial" panose="020B0604020202020204" pitchFamily="34" charset="0"/>
              </a:rPr>
              <a:t>(2) </a:t>
            </a:r>
            <a:r>
              <a:rPr lang="en-US" b="1" dirty="0">
                <a:latin typeface="Arial" panose="020B0604020202020204" pitchFamily="34" charset="0"/>
                <a:cs typeface="Arial" panose="020B0604020202020204" pitchFamily="34" charset="0"/>
              </a:rPr>
              <a:t>Student slides </a:t>
            </a:r>
            <a:r>
              <a:rPr lang="en-US" dirty="0">
                <a:latin typeface="Arial" panose="020B0604020202020204" pitchFamily="34" charset="0"/>
                <a:cs typeface="Arial" panose="020B0604020202020204" pitchFamily="34" charset="0"/>
              </a:rPr>
              <a:t>designed to facilitate student sense-making as you move through the Learning Segments and are intended for use in the classroom during instruction. In the “Presenter Notes” field (under each slide) you will find useful information for each particular slide.</a:t>
            </a:r>
          </a:p>
          <a:p>
            <a:pPr>
              <a:spcAft>
                <a:spcPts val="600"/>
              </a:spcAft>
            </a:pPr>
            <a:r>
              <a:rPr lang="en-US" dirty="0">
                <a:latin typeface="Arial" panose="020B0604020202020204" pitchFamily="34" charset="0"/>
                <a:cs typeface="Arial" panose="020B0604020202020204" pitchFamily="34" charset="0"/>
              </a:rPr>
              <a:t>We have combined teacher slides and student slides so you can have almost everything you need in one place as you explore the flow of each triangle. You will need to either hide (see note below) or delete the </a:t>
            </a:r>
            <a:r>
              <a:rPr lang="en-US" b="1" dirty="0">
                <a:latin typeface="Arial" panose="020B0604020202020204" pitchFamily="34" charset="0"/>
                <a:cs typeface="Arial" panose="020B0604020202020204" pitchFamily="34" charset="0"/>
              </a:rPr>
              <a:t>Teacher Notes </a:t>
            </a:r>
            <a:r>
              <a:rPr lang="en-US" dirty="0">
                <a:latin typeface="Arial" panose="020B0604020202020204" pitchFamily="34" charset="0"/>
                <a:cs typeface="Arial" panose="020B0604020202020204" pitchFamily="34" charset="0"/>
              </a:rPr>
              <a:t>slides to use it as a presentation in your classroom. </a:t>
            </a:r>
          </a:p>
          <a:p>
            <a:pPr>
              <a:spcAft>
                <a:spcPts val="600"/>
              </a:spcAft>
            </a:pPr>
            <a:r>
              <a:rPr lang="en-US" dirty="0">
                <a:latin typeface="Arial" panose="020B0604020202020204" pitchFamily="34" charset="0"/>
                <a:cs typeface="Arial" panose="020B0604020202020204" pitchFamily="34" charset="0"/>
              </a:rPr>
              <a:t>This presentation </a:t>
            </a:r>
            <a:r>
              <a:rPr lang="en-US" b="1" dirty="0">
                <a:latin typeface="Arial" panose="020B0604020202020204" pitchFamily="34" charset="0"/>
                <a:cs typeface="Arial" panose="020B0604020202020204" pitchFamily="34" charset="0"/>
              </a:rPr>
              <a:t>is not meant to stand alone,</a:t>
            </a:r>
            <a:r>
              <a:rPr lang="en-US" dirty="0">
                <a:latin typeface="Arial" panose="020B0604020202020204" pitchFamily="34" charset="0"/>
                <a:cs typeface="Arial" panose="020B0604020202020204" pitchFamily="34" charset="0"/>
              </a:rPr>
              <a:t> however. Instead we hope you use it in conjunction with the website. As you step through the slides, reference the table on the triangle webpage. The Learning Segments and associated resources outlined in the PowerPoint directly correspond to the Learning Segments described in the table featured on the webpage. It may also help you to print out and have the student Doodle Sheet in front of you. Looking over the table as you preview the slides will help you stay oriented to the overall flow, track which resources go with the segment and access additional supports all while keeping in mind the high level goals of each learning segment and how the model is developed over the course of days. </a:t>
            </a:r>
          </a:p>
          <a:p>
            <a:pPr>
              <a:spcAft>
                <a:spcPts val="600"/>
              </a:spcAft>
            </a:pPr>
            <a:r>
              <a:rPr lang="en-US" b="1" dirty="0">
                <a:latin typeface="Arial" panose="020B0604020202020204" pitchFamily="34" charset="0"/>
                <a:cs typeface="Arial" panose="020B0604020202020204" pitchFamily="34" charset="0"/>
              </a:rPr>
              <a:t>We expect (and hope) you will modify this presentation</a:t>
            </a:r>
            <a:r>
              <a:rPr lang="en-US" dirty="0">
                <a:latin typeface="Arial" panose="020B0604020202020204" pitchFamily="34" charset="0"/>
                <a:cs typeface="Arial" panose="020B0604020202020204" pitchFamily="34" charset="0"/>
              </a:rPr>
              <a:t> keeping in mind the MBER philosophy. As a contributor you will be part of a community that helps improve the curriculum over time. </a:t>
            </a:r>
          </a:p>
          <a:p>
            <a:pPr>
              <a:spcAft>
                <a:spcPts val="600"/>
              </a:spcAft>
            </a:pPr>
            <a:r>
              <a:rPr lang="en-US" dirty="0">
                <a:latin typeface="Arial" panose="020B0604020202020204" pitchFamily="34" charset="0"/>
                <a:cs typeface="Arial" panose="020B0604020202020204" pitchFamily="34" charset="0"/>
              </a:rPr>
              <a:t>Thanks! -The MBER Team</a:t>
            </a:r>
          </a:p>
          <a:p>
            <a:endParaRPr lang="en-US" dirty="0"/>
          </a:p>
        </p:txBody>
      </p:sp>
    </p:spTree>
    <p:extLst>
      <p:ext uri="{BB962C8B-B14F-4D97-AF65-F5344CB8AC3E}">
        <p14:creationId xmlns:p14="http://schemas.microsoft.com/office/powerpoint/2010/main" val="247099114"/>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02: Offering Initial Ideas and Learning More</a:t>
            </a:r>
          </a:p>
        </p:txBody>
      </p:sp>
      <p:sp>
        <p:nvSpPr>
          <p:cNvPr id="2" name="Text Placeholder 1">
            <a:extLst>
              <a:ext uri="{FF2B5EF4-FFF2-40B4-BE49-F238E27FC236}">
                <a16:creationId xmlns:a16="http://schemas.microsoft.com/office/drawing/2014/main" id="{FFDF1698-877A-9740-A8D5-06824ACD2D24}"/>
              </a:ext>
            </a:extLst>
          </p:cNvPr>
          <p:cNvSpPr>
            <a:spLocks noGrp="1"/>
          </p:cNvSpPr>
          <p:nvPr>
            <p:ph type="body" sz="quarter" idx="10"/>
          </p:nvPr>
        </p:nvSpPr>
        <p:spPr/>
        <p:txBody>
          <a:bodyPr/>
          <a:lstStyle/>
          <a:p>
            <a:pPr>
              <a:spcAft>
                <a:spcPts val="600"/>
              </a:spcAft>
            </a:pPr>
            <a:r>
              <a:rPr lang="en-US" dirty="0"/>
              <a:t>We hope students have some ideas about where the atmosphere and oceans came from. This is the time to let them offer those ideas.</a:t>
            </a:r>
          </a:p>
          <a:p>
            <a:pPr>
              <a:spcAft>
                <a:spcPts val="600"/>
              </a:spcAft>
            </a:pPr>
            <a:r>
              <a:rPr lang="en-US" dirty="0"/>
              <a:t>See what comes up. If they don’t have much to offer on their own, you’ll want to move quickly into a conversation about our existing model for the formation of the Earth. That’s where a key idea (and our first model statement) will come from. </a:t>
            </a:r>
          </a:p>
          <a:p>
            <a:pPr>
              <a:spcAft>
                <a:spcPts val="600"/>
              </a:spcAft>
            </a:pPr>
            <a:r>
              <a:rPr lang="en-US" dirty="0"/>
              <a:t>We’ve inferred that Earth was created from the accretion of many space rocks that amalgamated during the formation of the solar system. Everything that Earth is made from thus came from these space rocks. A logical extension would therefore be to conclude that the oceans and atmosphere came from space rocks. HOW a gaseous atmosphere and a liquid ocean came out of space rocks is perhaps a bit more perplexing, but this is the basis of our model: </a:t>
            </a:r>
            <a:r>
              <a:rPr lang="en-US" b="1" dirty="0"/>
              <a:t>the elements that made up Earth’s oceans and atmosphere came from the space rocks that came together to form the geosphere.</a:t>
            </a:r>
          </a:p>
          <a:p>
            <a:pPr>
              <a:spcAft>
                <a:spcPts val="600"/>
              </a:spcAft>
            </a:pPr>
            <a:r>
              <a:rPr lang="en-US" dirty="0"/>
              <a:t>In the coming two learning segments (LS 03 and LS 04), students will engage in a lab and readings in order to learn more and revise any model statements you might record in this learning segment, so it’s OK if the ideas don’t feel polished here.</a:t>
            </a:r>
          </a:p>
          <a:p>
            <a:endParaRPr lang="en-US" dirty="0"/>
          </a:p>
        </p:txBody>
      </p:sp>
    </p:spTree>
    <p:extLst>
      <p:ext uri="{BB962C8B-B14F-4D97-AF65-F5344CB8AC3E}">
        <p14:creationId xmlns:p14="http://schemas.microsoft.com/office/powerpoint/2010/main" val="2008141562"/>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186545" y="3244494"/>
            <a:ext cx="8535066" cy="84426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dirty="0">
                <a:latin typeface="Arial" panose="020B0604020202020204" pitchFamily="34" charset="0"/>
                <a:cs typeface="Arial" panose="020B0604020202020204" pitchFamily="34" charset="0"/>
              </a:rPr>
              <a:t>Write down your thoughts: ideas, questions.</a:t>
            </a:r>
          </a:p>
          <a:p>
            <a:pPr marL="0" indent="0">
              <a:lnSpc>
                <a:spcPct val="100000"/>
              </a:lnSpc>
              <a:spcBef>
                <a:spcPts val="0"/>
              </a:spcBef>
              <a:spcAft>
                <a:spcPts val="600"/>
              </a:spcAft>
              <a:buNone/>
            </a:pPr>
            <a:endParaRPr lang="en-US" sz="3200" dirty="0">
              <a:latin typeface="Arial" panose="020B0604020202020204" pitchFamily="34" charset="0"/>
              <a:cs typeface="Arial" panose="020B0604020202020204" pitchFamily="34" charset="0"/>
            </a:endParaRPr>
          </a:p>
          <a:p>
            <a:pPr marL="0" indent="0">
              <a:lnSpc>
                <a:spcPct val="100000"/>
              </a:lnSpc>
              <a:spcBef>
                <a:spcPts val="0"/>
              </a:spcBef>
              <a:spcAft>
                <a:spcPts val="600"/>
              </a:spcAft>
              <a:buNone/>
            </a:pPr>
            <a:r>
              <a:rPr lang="en-US" dirty="0">
                <a:latin typeface="Arial" panose="020B0604020202020204" pitchFamily="34" charset="0"/>
                <a:cs typeface="Arial" panose="020B0604020202020204" pitchFamily="34" charset="0"/>
              </a:rPr>
              <a:t>Record some ideas in Doodle B.</a:t>
            </a:r>
          </a:p>
          <a:p>
            <a:pPr marL="0" indent="0">
              <a:buNone/>
            </a:pPr>
            <a:endParaRPr lang="en-US" sz="2000"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Feel free to go back to data or readings we looked at in our last unit.</a:t>
            </a:r>
          </a:p>
          <a:p>
            <a:pPr marL="385763" indent="-385763">
              <a:buFont typeface="+mj-lt"/>
              <a:buAutoNum type="arabicPeriod"/>
            </a:pPr>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183984" y="319730"/>
            <a:ext cx="2537627" cy="2537627"/>
          </a:xfrm>
          <a:prstGeom prst="rect">
            <a:avLst/>
          </a:prstGeom>
        </p:spPr>
      </p:pic>
      <p:sp>
        <p:nvSpPr>
          <p:cNvPr id="11" name="Title 1">
            <a:extLst>
              <a:ext uri="{FF2B5EF4-FFF2-40B4-BE49-F238E27FC236}">
                <a16:creationId xmlns:a16="http://schemas.microsoft.com/office/drawing/2014/main" id="{E2305092-3EF1-47D1-A13F-8EFD29B3B1A7}"/>
              </a:ext>
            </a:extLst>
          </p:cNvPr>
          <p:cNvSpPr txBox="1">
            <a:spLocks/>
          </p:cNvSpPr>
          <p:nvPr/>
        </p:nvSpPr>
        <p:spPr>
          <a:xfrm>
            <a:off x="186545" y="2472226"/>
            <a:ext cx="5012879" cy="37528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3200" b="1" dirty="0">
                <a:latin typeface="Arial" panose="020B0604020202020204" pitchFamily="34" charset="0"/>
                <a:cs typeface="Arial" panose="020B0604020202020204" pitchFamily="34" charset="0"/>
              </a:rPr>
              <a:t>First, on your own…</a:t>
            </a:r>
          </a:p>
        </p:txBody>
      </p:sp>
      <p:sp>
        <p:nvSpPr>
          <p:cNvPr id="3" name="TextBox 2">
            <a:extLst>
              <a:ext uri="{FF2B5EF4-FFF2-40B4-BE49-F238E27FC236}">
                <a16:creationId xmlns:a16="http://schemas.microsoft.com/office/drawing/2014/main" id="{E71E35DA-E2D5-1441-BDAF-E56FFCB9E55B}"/>
              </a:ext>
            </a:extLst>
          </p:cNvPr>
          <p:cNvSpPr txBox="1"/>
          <p:nvPr/>
        </p:nvSpPr>
        <p:spPr>
          <a:xfrm>
            <a:off x="4030133" y="2540000"/>
            <a:ext cx="184731" cy="369332"/>
          </a:xfrm>
          <a:prstGeom prst="rect">
            <a:avLst/>
          </a:prstGeom>
          <a:noFill/>
        </p:spPr>
        <p:txBody>
          <a:bodyPr wrap="none" rtlCol="0">
            <a:spAutoFit/>
          </a:bodyPr>
          <a:lstStyle/>
          <a:p>
            <a:endParaRPr lang="en-US" dirty="0"/>
          </a:p>
        </p:txBody>
      </p:sp>
      <p:sp>
        <p:nvSpPr>
          <p:cNvPr id="13" name="Content Placeholder 2">
            <a:extLst>
              <a:ext uri="{FF2B5EF4-FFF2-40B4-BE49-F238E27FC236}">
                <a16:creationId xmlns:a16="http://schemas.microsoft.com/office/drawing/2014/main" id="{038205C1-FA56-E544-8869-1F4BD716AE2F}"/>
              </a:ext>
            </a:extLst>
          </p:cNvPr>
          <p:cNvSpPr txBox="1">
            <a:spLocks/>
          </p:cNvSpPr>
          <p:nvPr/>
        </p:nvSpPr>
        <p:spPr>
          <a:xfrm>
            <a:off x="96449" y="396557"/>
            <a:ext cx="6087535" cy="84426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b="1" dirty="0">
                <a:latin typeface="Arial" panose="020B0604020202020204" pitchFamily="34" charset="0"/>
                <a:cs typeface="Arial" panose="020B0604020202020204" pitchFamily="34" charset="0"/>
              </a:rPr>
              <a:t>How did the atmosphere form?</a:t>
            </a:r>
          </a:p>
          <a:p>
            <a:pPr marL="0" indent="0">
              <a:lnSpc>
                <a:spcPct val="100000"/>
              </a:lnSpc>
              <a:spcBef>
                <a:spcPts val="0"/>
              </a:spcBef>
              <a:spcAft>
                <a:spcPts val="600"/>
              </a:spcAft>
              <a:buNone/>
            </a:pPr>
            <a:r>
              <a:rPr lang="en-US" b="1" dirty="0">
                <a:latin typeface="Arial" panose="020B0604020202020204" pitchFamily="34" charset="0"/>
                <a:cs typeface="Arial" panose="020B0604020202020204" pitchFamily="34" charset="0"/>
              </a:rPr>
              <a:t>How did the oceans form?</a:t>
            </a:r>
          </a:p>
        </p:txBody>
      </p:sp>
      <p:pic>
        <p:nvPicPr>
          <p:cNvPr id="10" name="Picture 9">
            <a:extLst>
              <a:ext uri="{FF2B5EF4-FFF2-40B4-BE49-F238E27FC236}">
                <a16:creationId xmlns:a16="http://schemas.microsoft.com/office/drawing/2014/main" id="{8FEF699B-6513-4244-B971-4A68EDE3F34A}"/>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5808134" y="4058698"/>
            <a:ext cx="1052624" cy="891044"/>
          </a:xfrm>
          <a:prstGeom prst="rect">
            <a:avLst/>
          </a:prstGeom>
        </p:spPr>
      </p:pic>
    </p:spTree>
    <p:extLst>
      <p:ext uri="{BB962C8B-B14F-4D97-AF65-F5344CB8AC3E}">
        <p14:creationId xmlns:p14="http://schemas.microsoft.com/office/powerpoint/2010/main" val="1699888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236788" y="2977106"/>
            <a:ext cx="8720401" cy="35611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You will work with your group to develop an initial set of model statements that will take us from a “hot black earth” to an earth with an atmosphere and oceans.</a:t>
            </a:r>
          </a:p>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Reach some initial consensus, and use a whiteboard to represent your ideas. </a:t>
            </a:r>
          </a:p>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Include text and diagrams/drawings to explain your model as you like.</a:t>
            </a:r>
          </a:p>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Make sure everyone in your group understands and can           	explain your model ideas to other people.</a:t>
            </a:r>
          </a:p>
          <a:p>
            <a:pPr marL="385763" indent="-385763">
              <a:buFont typeface="+mj-lt"/>
              <a:buAutoNum type="arabicPeriod"/>
            </a:pPr>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48D6B6E5-07DB-48D6-8247-FF685CC95858}"/>
              </a:ext>
            </a:extLst>
          </p:cNvPr>
          <p:cNvSpPr txBox="1">
            <a:spLocks/>
          </p:cNvSpPr>
          <p:nvPr/>
        </p:nvSpPr>
        <p:spPr>
          <a:xfrm>
            <a:off x="96449" y="396557"/>
            <a:ext cx="6087535" cy="84426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b="1" dirty="0">
                <a:latin typeface="Arial" panose="020B0604020202020204" pitchFamily="34" charset="0"/>
                <a:cs typeface="Arial" panose="020B0604020202020204" pitchFamily="34" charset="0"/>
              </a:rPr>
              <a:t>How did the atmosphere form?</a:t>
            </a:r>
          </a:p>
          <a:p>
            <a:pPr marL="0" indent="0">
              <a:lnSpc>
                <a:spcPct val="100000"/>
              </a:lnSpc>
              <a:spcBef>
                <a:spcPts val="0"/>
              </a:spcBef>
              <a:spcAft>
                <a:spcPts val="600"/>
              </a:spcAft>
              <a:buNone/>
            </a:pPr>
            <a:r>
              <a:rPr lang="en-US" b="1" dirty="0">
                <a:latin typeface="Arial" panose="020B0604020202020204" pitchFamily="34" charset="0"/>
                <a:cs typeface="Arial" panose="020B0604020202020204" pitchFamily="34" charset="0"/>
              </a:rPr>
              <a:t>How did the oceans form?</a:t>
            </a:r>
          </a:p>
        </p:txBody>
      </p:sp>
      <p:sp>
        <p:nvSpPr>
          <p:cNvPr id="11" name="Title 1">
            <a:extLst>
              <a:ext uri="{FF2B5EF4-FFF2-40B4-BE49-F238E27FC236}">
                <a16:creationId xmlns:a16="http://schemas.microsoft.com/office/drawing/2014/main" id="{E2305092-3EF1-47D1-A13F-8EFD29B3B1A7}"/>
              </a:ext>
            </a:extLst>
          </p:cNvPr>
          <p:cNvSpPr txBox="1">
            <a:spLocks/>
          </p:cNvSpPr>
          <p:nvPr/>
        </p:nvSpPr>
        <p:spPr>
          <a:xfrm>
            <a:off x="524153" y="2284961"/>
            <a:ext cx="5012879" cy="37528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3200" b="1" dirty="0">
                <a:latin typeface="Arial" panose="020B0604020202020204" pitchFamily="34" charset="0"/>
                <a:cs typeface="Arial" panose="020B0604020202020204" pitchFamily="34" charset="0"/>
              </a:rPr>
              <a:t>In teams…</a:t>
            </a:r>
          </a:p>
        </p:txBody>
      </p:sp>
      <p:pic>
        <p:nvPicPr>
          <p:cNvPr id="12" name="Picture 11">
            <a:extLst>
              <a:ext uri="{FF2B5EF4-FFF2-40B4-BE49-F238E27FC236}">
                <a16:creationId xmlns:a16="http://schemas.microsoft.com/office/drawing/2014/main" id="{7DAEBED1-8244-3545-8EB1-998359EFE6FF}"/>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183984" y="319730"/>
            <a:ext cx="2537627" cy="2537627"/>
          </a:xfrm>
          <a:prstGeom prst="rect">
            <a:avLst/>
          </a:prstGeom>
        </p:spPr>
      </p:pic>
      <p:pic>
        <p:nvPicPr>
          <p:cNvPr id="9" name="Picture 8">
            <a:extLst>
              <a:ext uri="{FF2B5EF4-FFF2-40B4-BE49-F238E27FC236}">
                <a16:creationId xmlns:a16="http://schemas.microsoft.com/office/drawing/2014/main" id="{10AB201B-D41F-0F49-A55F-A4B653B53270}"/>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2583406" y="1686458"/>
            <a:ext cx="916008" cy="1158949"/>
          </a:xfrm>
          <a:prstGeom prst="rect">
            <a:avLst/>
          </a:prstGeom>
        </p:spPr>
      </p:pic>
    </p:spTree>
    <p:extLst>
      <p:ext uri="{BB962C8B-B14F-4D97-AF65-F5344CB8AC3E}">
        <p14:creationId xmlns:p14="http://schemas.microsoft.com/office/powerpoint/2010/main" val="2271170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96449" y="2845407"/>
            <a:ext cx="8720401" cy="24955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Decide who in your group will stay with your model (the “teachers”) and who will travel. </a:t>
            </a:r>
          </a:p>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Travelers will need the handout </a:t>
            </a:r>
          </a:p>
          <a:p>
            <a:pPr marL="0" indent="0">
              <a:lnSpc>
                <a:spcPct val="100000"/>
              </a:lnSpc>
              <a:spcBef>
                <a:spcPts val="0"/>
              </a:spcBef>
              <a:spcAft>
                <a:spcPts val="600"/>
              </a:spcAft>
              <a:buNone/>
            </a:pPr>
            <a:r>
              <a:rPr lang="en-US" sz="2400" b="1" dirty="0">
                <a:latin typeface="Arial" panose="020B0604020202020204" pitchFamily="34" charset="0"/>
                <a:cs typeface="Arial" panose="020B0604020202020204" pitchFamily="34" charset="0"/>
              </a:rPr>
              <a:t>			“Oceans and Atmosphere Jigsaw”.</a:t>
            </a:r>
          </a:p>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Fill out the sheet as you visit other groups.</a:t>
            </a:r>
          </a:p>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Notice the ideas that are similar to your group’s as well as those that are different. Take notes so that you are ready to report back to your team.</a:t>
            </a:r>
          </a:p>
          <a:p>
            <a:pPr marL="914400" lvl="2" indent="0">
              <a:lnSpc>
                <a:spcPct val="100000"/>
              </a:lnSpc>
              <a:spcBef>
                <a:spcPts val="0"/>
              </a:spcBef>
              <a:spcAft>
                <a:spcPts val="600"/>
              </a:spcAft>
              <a:buNone/>
            </a:pPr>
            <a:r>
              <a:rPr lang="en-US" sz="2400" dirty="0" smtClean="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sym typeface="Wingdings" panose="05000000000000000000" pitchFamily="2" charset="2"/>
              </a:rPr>
              <a:t> </a:t>
            </a:r>
            <a:r>
              <a:rPr lang="en-US" sz="2400" dirty="0" smtClean="0">
                <a:latin typeface="Arial" panose="020B0604020202020204" pitchFamily="34" charset="0"/>
                <a:cs typeface="Arial" panose="020B0604020202020204" pitchFamily="34" charset="0"/>
              </a:rPr>
              <a:t>I’ll </a:t>
            </a:r>
            <a:r>
              <a:rPr lang="en-US" sz="2400" dirty="0">
                <a:latin typeface="Arial" panose="020B0604020202020204" pitchFamily="34" charset="0"/>
                <a:cs typeface="Arial" panose="020B0604020202020204" pitchFamily="34" charset="0"/>
              </a:rPr>
              <a:t>keep track of time for you.</a:t>
            </a:r>
          </a:p>
          <a:p>
            <a:pPr marL="385763" indent="-385763">
              <a:buFont typeface="+mj-lt"/>
              <a:buAutoNum type="arabicPeriod"/>
            </a:pPr>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48D6B6E5-07DB-48D6-8247-FF685CC95858}"/>
              </a:ext>
            </a:extLst>
          </p:cNvPr>
          <p:cNvSpPr txBox="1">
            <a:spLocks/>
          </p:cNvSpPr>
          <p:nvPr/>
        </p:nvSpPr>
        <p:spPr>
          <a:xfrm>
            <a:off x="96449" y="396557"/>
            <a:ext cx="6087535" cy="84426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b="1" dirty="0">
                <a:latin typeface="Arial" panose="020B0604020202020204" pitchFamily="34" charset="0"/>
                <a:cs typeface="Arial" panose="020B0604020202020204" pitchFamily="34" charset="0"/>
              </a:rPr>
              <a:t>How did the atmosphere form?</a:t>
            </a:r>
          </a:p>
          <a:p>
            <a:pPr marL="0" indent="0">
              <a:lnSpc>
                <a:spcPct val="100000"/>
              </a:lnSpc>
              <a:spcBef>
                <a:spcPts val="0"/>
              </a:spcBef>
              <a:spcAft>
                <a:spcPts val="600"/>
              </a:spcAft>
              <a:buNone/>
            </a:pPr>
            <a:r>
              <a:rPr lang="en-US" b="1" dirty="0">
                <a:latin typeface="Arial" panose="020B0604020202020204" pitchFamily="34" charset="0"/>
                <a:cs typeface="Arial" panose="020B0604020202020204" pitchFamily="34" charset="0"/>
              </a:rPr>
              <a:t>How did the oceans form?</a:t>
            </a:r>
          </a:p>
        </p:txBody>
      </p:sp>
      <p:sp>
        <p:nvSpPr>
          <p:cNvPr id="11" name="Title 1">
            <a:extLst>
              <a:ext uri="{FF2B5EF4-FFF2-40B4-BE49-F238E27FC236}">
                <a16:creationId xmlns:a16="http://schemas.microsoft.com/office/drawing/2014/main" id="{E2305092-3EF1-47D1-A13F-8EFD29B3B1A7}"/>
              </a:ext>
            </a:extLst>
          </p:cNvPr>
          <p:cNvSpPr txBox="1">
            <a:spLocks/>
          </p:cNvSpPr>
          <p:nvPr/>
        </p:nvSpPr>
        <p:spPr>
          <a:xfrm>
            <a:off x="938254" y="2011681"/>
            <a:ext cx="4059756" cy="4388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3200" b="1" dirty="0">
                <a:latin typeface="Arial" panose="020B0604020202020204" pitchFamily="34" charset="0"/>
                <a:cs typeface="Arial" panose="020B0604020202020204" pitchFamily="34" charset="0"/>
              </a:rPr>
              <a:t>Jigsaw           Time</a:t>
            </a:r>
          </a:p>
        </p:txBody>
      </p:sp>
      <p:pic>
        <p:nvPicPr>
          <p:cNvPr id="12" name="Picture 11">
            <a:extLst>
              <a:ext uri="{FF2B5EF4-FFF2-40B4-BE49-F238E27FC236}">
                <a16:creationId xmlns:a16="http://schemas.microsoft.com/office/drawing/2014/main" id="{10AB201B-D41F-0F49-A55F-A4B653B53270}"/>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2583406" y="1686458"/>
            <a:ext cx="916008" cy="1158949"/>
          </a:xfrm>
          <a:prstGeom prst="rect">
            <a:avLst/>
          </a:prstGeom>
        </p:spPr>
      </p:pic>
      <p:pic>
        <p:nvPicPr>
          <p:cNvPr id="13" name="Picture 12">
            <a:extLst>
              <a:ext uri="{FF2B5EF4-FFF2-40B4-BE49-F238E27FC236}">
                <a16:creationId xmlns:a16="http://schemas.microsoft.com/office/drawing/2014/main" id="{51FEE9E2-5B33-0D4F-873C-09D62644A215}"/>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183984" y="319730"/>
            <a:ext cx="2537627" cy="2537627"/>
          </a:xfrm>
          <a:prstGeom prst="rect">
            <a:avLst/>
          </a:prstGeom>
        </p:spPr>
      </p:pic>
    </p:spTree>
    <p:extLst>
      <p:ext uri="{BB962C8B-B14F-4D97-AF65-F5344CB8AC3E}">
        <p14:creationId xmlns:p14="http://schemas.microsoft.com/office/powerpoint/2010/main" val="160546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236788" y="2977106"/>
            <a:ext cx="8720401" cy="24955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Travelers return to your group and share what you learned, reading ideas off of your worksheet in turn.</a:t>
            </a:r>
          </a:p>
          <a:p>
            <a:pPr>
              <a:lnSpc>
                <a:spcPct val="100000"/>
              </a:lnSpc>
              <a:spcBef>
                <a:spcPts val="0"/>
              </a:spcBef>
              <a:spcAft>
                <a:spcPts val="600"/>
              </a:spcAft>
            </a:pPr>
            <a:endParaRPr lang="en-US" sz="2400" dirty="0">
              <a:latin typeface="Arial" panose="020B0604020202020204" pitchFamily="34" charset="0"/>
              <a:cs typeface="Arial" panose="020B0604020202020204" pitchFamily="34" charset="0"/>
            </a:endParaRPr>
          </a:p>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Now your group can choose to revise your model.</a:t>
            </a:r>
          </a:p>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Add/delete/change any of your ideas.</a:t>
            </a:r>
          </a:p>
          <a:p>
            <a:pPr>
              <a:lnSpc>
                <a:spcPct val="100000"/>
              </a:lnSpc>
              <a:spcBef>
                <a:spcPts val="0"/>
              </a:spcBef>
              <a:spcAft>
                <a:spcPts val="600"/>
              </a:spcAft>
            </a:pPr>
            <a:r>
              <a:rPr lang="en-US" sz="2400" dirty="0">
                <a:latin typeface="Arial" panose="020B0604020202020204" pitchFamily="34" charset="0"/>
                <a:cs typeface="Arial" panose="020B0604020202020204" pitchFamily="34" charset="0"/>
              </a:rPr>
              <a:t>Then choose one to share out to the class for our discussion.</a:t>
            </a:r>
          </a:p>
          <a:p>
            <a:pPr marL="385763" indent="-385763">
              <a:buFont typeface="+mj-lt"/>
              <a:buAutoNum type="arabicPeriod"/>
            </a:pPr>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48D6B6E5-07DB-48D6-8247-FF685CC95858}"/>
              </a:ext>
            </a:extLst>
          </p:cNvPr>
          <p:cNvSpPr txBox="1">
            <a:spLocks/>
          </p:cNvSpPr>
          <p:nvPr/>
        </p:nvSpPr>
        <p:spPr>
          <a:xfrm>
            <a:off x="96449" y="396557"/>
            <a:ext cx="6087535" cy="84426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b="1" dirty="0">
                <a:latin typeface="Arial" panose="020B0604020202020204" pitchFamily="34" charset="0"/>
                <a:cs typeface="Arial" panose="020B0604020202020204" pitchFamily="34" charset="0"/>
              </a:rPr>
              <a:t>How did the atmosphere form?</a:t>
            </a:r>
          </a:p>
          <a:p>
            <a:pPr marL="0" indent="0">
              <a:lnSpc>
                <a:spcPct val="100000"/>
              </a:lnSpc>
              <a:spcBef>
                <a:spcPts val="0"/>
              </a:spcBef>
              <a:spcAft>
                <a:spcPts val="600"/>
              </a:spcAft>
              <a:buNone/>
            </a:pPr>
            <a:r>
              <a:rPr lang="en-US" b="1" dirty="0">
                <a:latin typeface="Arial" panose="020B0604020202020204" pitchFamily="34" charset="0"/>
                <a:cs typeface="Arial" panose="020B0604020202020204" pitchFamily="34" charset="0"/>
              </a:rPr>
              <a:t>How did the oceans form?</a:t>
            </a:r>
          </a:p>
        </p:txBody>
      </p:sp>
      <p:sp>
        <p:nvSpPr>
          <p:cNvPr id="11" name="Title 1">
            <a:extLst>
              <a:ext uri="{FF2B5EF4-FFF2-40B4-BE49-F238E27FC236}">
                <a16:creationId xmlns:a16="http://schemas.microsoft.com/office/drawing/2014/main" id="{E2305092-3EF1-47D1-A13F-8EFD29B3B1A7}"/>
              </a:ext>
            </a:extLst>
          </p:cNvPr>
          <p:cNvSpPr txBox="1">
            <a:spLocks/>
          </p:cNvSpPr>
          <p:nvPr/>
        </p:nvSpPr>
        <p:spPr>
          <a:xfrm>
            <a:off x="938254" y="2011681"/>
            <a:ext cx="4059756" cy="4388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3200" b="1" dirty="0">
                <a:latin typeface="Arial" panose="020B0604020202020204" pitchFamily="34" charset="0"/>
                <a:cs typeface="Arial" panose="020B0604020202020204" pitchFamily="34" charset="0"/>
              </a:rPr>
              <a:t>Jigsaw           Time</a:t>
            </a:r>
          </a:p>
        </p:txBody>
      </p:sp>
      <p:pic>
        <p:nvPicPr>
          <p:cNvPr id="9" name="Picture 8">
            <a:extLst>
              <a:ext uri="{FF2B5EF4-FFF2-40B4-BE49-F238E27FC236}">
                <a16:creationId xmlns:a16="http://schemas.microsoft.com/office/drawing/2014/main" id="{C0E51090-689C-3F42-8154-705C637695DF}"/>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2583406" y="1686458"/>
            <a:ext cx="916008" cy="1158949"/>
          </a:xfrm>
          <a:prstGeom prst="rect">
            <a:avLst/>
          </a:prstGeom>
        </p:spPr>
      </p:pic>
      <p:pic>
        <p:nvPicPr>
          <p:cNvPr id="12" name="Picture 11">
            <a:extLst>
              <a:ext uri="{FF2B5EF4-FFF2-40B4-BE49-F238E27FC236}">
                <a16:creationId xmlns:a16="http://schemas.microsoft.com/office/drawing/2014/main" id="{415B0592-DCFC-FF4D-B235-042F58DC3A70}"/>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6183984" y="319730"/>
            <a:ext cx="2537627" cy="2537627"/>
          </a:xfrm>
          <a:prstGeom prst="rect">
            <a:avLst/>
          </a:prstGeom>
        </p:spPr>
      </p:pic>
    </p:spTree>
    <p:extLst>
      <p:ext uri="{BB962C8B-B14F-4D97-AF65-F5344CB8AC3E}">
        <p14:creationId xmlns:p14="http://schemas.microsoft.com/office/powerpoint/2010/main" val="3564124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fade">
                                      <p:cBhvr>
                                        <p:cTn id="15" dur="500"/>
                                        <p:tgtEl>
                                          <p:spTgt spid="6">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xEl>
                                              <p:pRg st="4" end="4"/>
                                            </p:txEl>
                                          </p:spTgt>
                                        </p:tgtEl>
                                        <p:attrNameLst>
                                          <p:attrName>style.visibility</p:attrName>
                                        </p:attrNameLst>
                                      </p:cBhvr>
                                      <p:to>
                                        <p:strVal val="visible"/>
                                      </p:to>
                                    </p:set>
                                    <p:animEffect transition="in" filter="fade">
                                      <p:cBhvr>
                                        <p:cTn id="20"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211799" y="2858776"/>
            <a:ext cx="8720401" cy="24955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pPr>
            <a:r>
              <a:rPr lang="en-US" sz="2400" dirty="0">
                <a:solidFill>
                  <a:srgbClr val="00B0F0"/>
                </a:solidFill>
                <a:latin typeface="Arial" panose="020B0604020202020204" pitchFamily="34" charset="0"/>
                <a:cs typeface="Arial" panose="020B0604020202020204" pitchFamily="34" charset="0"/>
              </a:rPr>
              <a:t>[Our class ideas here.]</a:t>
            </a:r>
          </a:p>
          <a:p>
            <a:pPr marL="385763" indent="-385763">
              <a:buFont typeface="+mj-lt"/>
              <a:buAutoNum type="arabicPeriod"/>
            </a:pPr>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48D6B6E5-07DB-48D6-8247-FF685CC95858}"/>
              </a:ext>
            </a:extLst>
          </p:cNvPr>
          <p:cNvSpPr txBox="1">
            <a:spLocks/>
          </p:cNvSpPr>
          <p:nvPr/>
        </p:nvSpPr>
        <p:spPr>
          <a:xfrm>
            <a:off x="4325028" y="358545"/>
            <a:ext cx="4718073" cy="84426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sz="3600" b="1" dirty="0">
                <a:latin typeface="Arial" panose="020B0604020202020204" pitchFamily="34" charset="0"/>
                <a:cs typeface="Arial" panose="020B0604020202020204" pitchFamily="34" charset="0"/>
              </a:rPr>
              <a:t>How did the atmosphere form?</a:t>
            </a:r>
          </a:p>
          <a:p>
            <a:pPr marL="0" indent="0">
              <a:lnSpc>
                <a:spcPct val="100000"/>
              </a:lnSpc>
              <a:spcBef>
                <a:spcPts val="0"/>
              </a:spcBef>
              <a:spcAft>
                <a:spcPts val="600"/>
              </a:spcAft>
              <a:buNone/>
            </a:pPr>
            <a:r>
              <a:rPr lang="en-US" sz="3600" b="1" dirty="0">
                <a:latin typeface="Arial" panose="020B0604020202020204" pitchFamily="34" charset="0"/>
                <a:cs typeface="Arial" panose="020B0604020202020204" pitchFamily="34" charset="0"/>
              </a:rPr>
              <a:t>How did the oceans form?</a:t>
            </a:r>
          </a:p>
          <a:p>
            <a:pPr marL="0" indent="0">
              <a:lnSpc>
                <a:spcPct val="100000"/>
              </a:lnSpc>
              <a:spcBef>
                <a:spcPts val="0"/>
              </a:spcBef>
              <a:spcAft>
                <a:spcPts val="600"/>
              </a:spcAft>
              <a:buNone/>
            </a:pPr>
            <a:r>
              <a:rPr lang="en-US" sz="2400" b="1" dirty="0">
                <a:latin typeface="Arial" panose="020B0604020202020204" pitchFamily="34" charset="0"/>
                <a:cs typeface="Arial" panose="020B0604020202020204" pitchFamily="34" charset="0"/>
              </a:rPr>
              <a:t>            </a:t>
            </a:r>
          </a:p>
          <a:p>
            <a:pPr marL="0" indent="0">
              <a:lnSpc>
                <a:spcPct val="100000"/>
              </a:lnSpc>
              <a:spcBef>
                <a:spcPts val="0"/>
              </a:spcBef>
              <a:spcAft>
                <a:spcPts val="600"/>
              </a:spcAft>
              <a:buNone/>
            </a:pPr>
            <a:r>
              <a:rPr lang="en-US" sz="2400" b="1" dirty="0">
                <a:latin typeface="Arial" panose="020B0604020202020204" pitchFamily="34" charset="0"/>
                <a:cs typeface="Arial" panose="020B0604020202020204" pitchFamily="34" charset="0"/>
              </a:rPr>
              <a:t>             </a:t>
            </a:r>
            <a:r>
              <a:rPr lang="en-US" sz="3200" b="1" dirty="0">
                <a:latin typeface="Arial" panose="020B0604020202020204" pitchFamily="34" charset="0"/>
                <a:cs typeface="Arial" panose="020B0604020202020204" pitchFamily="34" charset="0"/>
              </a:rPr>
              <a:t>Let’s share out!</a:t>
            </a:r>
          </a:p>
        </p:txBody>
      </p:sp>
      <p:pic>
        <p:nvPicPr>
          <p:cNvPr id="7" name="Picture 6">
            <a:extLst>
              <a:ext uri="{FF2B5EF4-FFF2-40B4-BE49-F238E27FC236}">
                <a16:creationId xmlns:a16="http://schemas.microsoft.com/office/drawing/2014/main" id="{893B03C2-CEA7-4981-9410-7AA42EDD6E17}"/>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36788" y="382724"/>
            <a:ext cx="3947901" cy="2241942"/>
          </a:xfrm>
          <a:prstGeom prst="rect">
            <a:avLst/>
          </a:prstGeom>
        </p:spPr>
      </p:pic>
      <p:pic>
        <p:nvPicPr>
          <p:cNvPr id="10" name="Picture 9">
            <a:extLst>
              <a:ext uri="{FF2B5EF4-FFF2-40B4-BE49-F238E27FC236}">
                <a16:creationId xmlns:a16="http://schemas.microsoft.com/office/drawing/2014/main" id="{9D85BC9A-AF09-AE41-9550-EE3BE669957A}"/>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4184689" y="2983478"/>
            <a:ext cx="1227199" cy="891043"/>
          </a:xfrm>
          <a:prstGeom prst="rect">
            <a:avLst/>
          </a:prstGeom>
        </p:spPr>
      </p:pic>
    </p:spTree>
    <p:extLst>
      <p:ext uri="{BB962C8B-B14F-4D97-AF65-F5344CB8AC3E}">
        <p14:creationId xmlns:p14="http://schemas.microsoft.com/office/powerpoint/2010/main" val="11487527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02: Learning Segment </a:t>
            </a:r>
            <a:r>
              <a:rPr lang="en-US" dirty="0" smtClean="0"/>
              <a:t>Summary</a:t>
            </a:r>
            <a:endParaRPr lang="en-US" dirty="0"/>
          </a:p>
        </p:txBody>
      </p:sp>
      <p:sp>
        <p:nvSpPr>
          <p:cNvPr id="2" name="Text Placeholder 1">
            <a:extLst>
              <a:ext uri="{FF2B5EF4-FFF2-40B4-BE49-F238E27FC236}">
                <a16:creationId xmlns:a16="http://schemas.microsoft.com/office/drawing/2014/main" id="{60463355-85E8-1544-96D8-5687CA5DBF2A}"/>
              </a:ext>
            </a:extLst>
          </p:cNvPr>
          <p:cNvSpPr>
            <a:spLocks noGrp="1"/>
          </p:cNvSpPr>
          <p:nvPr>
            <p:ph type="body" sz="quarter" idx="10"/>
          </p:nvPr>
        </p:nvSpPr>
        <p:spPr/>
        <p:txBody>
          <a:bodyPr/>
          <a:lstStyle/>
          <a:p>
            <a:r>
              <a:rPr lang="en-US" b="1" dirty="0" smtClean="0"/>
              <a:t>What we’ve figured out…</a:t>
            </a:r>
          </a:p>
          <a:p>
            <a:r>
              <a:rPr lang="en-US" dirty="0" smtClean="0"/>
              <a:t>We’ve </a:t>
            </a:r>
            <a:r>
              <a:rPr lang="en-US" dirty="0"/>
              <a:t>explored some initial ideas but we’ve also recognized that we need more information.</a:t>
            </a:r>
          </a:p>
          <a:p>
            <a:endParaRPr lang="en-US" dirty="0"/>
          </a:p>
        </p:txBody>
      </p:sp>
      <p:sp>
        <p:nvSpPr>
          <p:cNvPr id="4" name="Text Placeholder 3">
            <a:extLst>
              <a:ext uri="{FF2B5EF4-FFF2-40B4-BE49-F238E27FC236}">
                <a16:creationId xmlns:a16="http://schemas.microsoft.com/office/drawing/2014/main" id="{09010F28-2F84-0B45-8F3C-833A99A603B8}"/>
              </a:ext>
            </a:extLst>
          </p:cNvPr>
          <p:cNvSpPr>
            <a:spLocks noGrp="1"/>
          </p:cNvSpPr>
          <p:nvPr>
            <p:ph type="body" sz="quarter" idx="11"/>
          </p:nvPr>
        </p:nvSpPr>
        <p:spPr/>
        <p:txBody>
          <a:bodyPr/>
          <a:lstStyle/>
          <a:p>
            <a:pPr>
              <a:lnSpc>
                <a:spcPct val="100000"/>
              </a:lnSpc>
              <a:spcAft>
                <a:spcPts val="400"/>
              </a:spcAft>
            </a:pPr>
            <a:r>
              <a:rPr lang="en-US" dirty="0"/>
              <a:t>LS </a:t>
            </a:r>
            <a:r>
              <a:rPr lang="en-US" dirty="0" smtClean="0"/>
              <a:t>02 </a:t>
            </a:r>
            <a:r>
              <a:rPr lang="en-US" dirty="0"/>
              <a:t>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a:p>
            <a:endParaRPr lang="en-US" dirty="0"/>
          </a:p>
        </p:txBody>
      </p:sp>
    </p:spTree>
    <p:extLst>
      <p:ext uri="{BB962C8B-B14F-4D97-AF65-F5344CB8AC3E}">
        <p14:creationId xmlns:p14="http://schemas.microsoft.com/office/powerpoint/2010/main" val="3156140820"/>
      </p:ext>
    </p:ext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03: Learning Segment Overview</a:t>
            </a:r>
          </a:p>
        </p:txBody>
      </p:sp>
      <p:sp>
        <p:nvSpPr>
          <p:cNvPr id="2" name="Text Placeholder 1">
            <a:extLst>
              <a:ext uri="{FF2B5EF4-FFF2-40B4-BE49-F238E27FC236}">
                <a16:creationId xmlns:a16="http://schemas.microsoft.com/office/drawing/2014/main" id="{2E548FC4-A7F4-D643-AA4E-379F307FFDF7}"/>
              </a:ext>
            </a:extLst>
          </p:cNvPr>
          <p:cNvSpPr>
            <a:spLocks noGrp="1"/>
          </p:cNvSpPr>
          <p:nvPr>
            <p:ph type="body" sz="quarter" idx="10"/>
          </p:nvPr>
        </p:nvSpPr>
        <p:spPr/>
        <p:txBody>
          <a:bodyPr/>
          <a:lstStyle/>
          <a:p>
            <a:pPr>
              <a:spcAft>
                <a:spcPts val="600"/>
              </a:spcAft>
            </a:pPr>
            <a:r>
              <a:rPr lang="en-US" b="1" dirty="0" smtClean="0">
                <a:sym typeface="Wingdings" panose="05000000000000000000" pitchFamily="2" charset="2"/>
              </a:rPr>
              <a:t>We </a:t>
            </a:r>
            <a:r>
              <a:rPr lang="en-US" b="1" dirty="0">
                <a:sym typeface="Wingdings" panose="05000000000000000000" pitchFamily="2" charset="2"/>
              </a:rPr>
              <a:t>engage in a lab and then a series of readings in order to further explore how oceans and atmosphere formed</a:t>
            </a:r>
            <a:r>
              <a:rPr lang="en-US" b="1" dirty="0" smtClean="0">
                <a:sym typeface="Wingdings" panose="05000000000000000000" pitchFamily="2" charset="2"/>
              </a:rPr>
              <a:t>.</a:t>
            </a:r>
            <a:endParaRPr lang="en-US" b="1" dirty="0"/>
          </a:p>
        </p:txBody>
      </p:sp>
      <p:sp>
        <p:nvSpPr>
          <p:cNvPr id="5" name="Text Placeholder 4">
            <a:extLst>
              <a:ext uri="{FF2B5EF4-FFF2-40B4-BE49-F238E27FC236}">
                <a16:creationId xmlns:a16="http://schemas.microsoft.com/office/drawing/2014/main" id="{4B08C1BE-9E64-A048-860E-E6DF170E0A47}"/>
              </a:ext>
            </a:extLst>
          </p:cNvPr>
          <p:cNvSpPr>
            <a:spLocks noGrp="1"/>
          </p:cNvSpPr>
          <p:nvPr>
            <p:ph type="body" sz="quarter" idx="12"/>
          </p:nvPr>
        </p:nvSpPr>
        <p:spPr/>
        <p:txBody>
          <a:bodyPr/>
          <a:lstStyle/>
          <a:p>
            <a:pPr>
              <a:spcAft>
                <a:spcPts val="600"/>
              </a:spcAft>
            </a:pPr>
            <a:r>
              <a:rPr lang="en-US" u="sng" dirty="0"/>
              <a:t>Resources you will need</a:t>
            </a:r>
            <a:r>
              <a:rPr lang="en-US" dirty="0"/>
              <a:t>:</a:t>
            </a:r>
          </a:p>
          <a:p>
            <a:pPr>
              <a:spcAft>
                <a:spcPts val="600"/>
              </a:spcAft>
            </a:pPr>
            <a:r>
              <a:rPr lang="en-US" dirty="0"/>
              <a:t>AO Doodle Sheet</a:t>
            </a:r>
          </a:p>
          <a:p>
            <a:pPr>
              <a:spcAft>
                <a:spcPts val="600"/>
              </a:spcAft>
            </a:pPr>
            <a:r>
              <a:rPr lang="en-US" dirty="0"/>
              <a:t>AO 03 Pre-lab Reading for Gypsum Lab</a:t>
            </a:r>
          </a:p>
          <a:p>
            <a:pPr>
              <a:spcAft>
                <a:spcPts val="600"/>
              </a:spcAft>
            </a:pPr>
            <a:r>
              <a:rPr lang="en-US" dirty="0"/>
              <a:t>AO 03 Gypsum Lab</a:t>
            </a:r>
          </a:p>
          <a:p>
            <a:pPr>
              <a:spcAft>
                <a:spcPts val="600"/>
              </a:spcAft>
            </a:pPr>
            <a:r>
              <a:rPr lang="en-US" dirty="0"/>
              <a:t>AO 03 Gypsum Lab Teacher </a:t>
            </a:r>
            <a:r>
              <a:rPr lang="en-US" dirty="0" smtClean="0"/>
              <a:t>Guide – Melting Time-Lapse Video</a:t>
            </a:r>
          </a:p>
          <a:p>
            <a:pPr>
              <a:spcAft>
                <a:spcPts val="600"/>
              </a:spcAft>
            </a:pPr>
            <a:r>
              <a:rPr lang="en-US" dirty="0"/>
              <a:t>AO 03 Gypsum Lab Teacher </a:t>
            </a:r>
            <a:r>
              <a:rPr lang="en-US" dirty="0" smtClean="0"/>
              <a:t>Guide</a:t>
            </a:r>
            <a:endParaRPr lang="en-US" dirty="0"/>
          </a:p>
          <a:p>
            <a:pPr>
              <a:spcAft>
                <a:spcPts val="600"/>
              </a:spcAft>
            </a:pPr>
            <a:r>
              <a:rPr lang="en-US" dirty="0"/>
              <a:t>AO 03 Water Calculations Teacher Guide</a:t>
            </a:r>
          </a:p>
          <a:p>
            <a:endParaRPr lang="en-US" dirty="0"/>
          </a:p>
        </p:txBody>
      </p:sp>
      <p:sp>
        <p:nvSpPr>
          <p:cNvPr id="4" name="Text Placeholder 3">
            <a:extLst>
              <a:ext uri="{FF2B5EF4-FFF2-40B4-BE49-F238E27FC236}">
                <a16:creationId xmlns:a16="http://schemas.microsoft.com/office/drawing/2014/main" id="{E65546D9-B82F-7B4A-BC85-B5663C388832}"/>
              </a:ext>
            </a:extLst>
          </p:cNvPr>
          <p:cNvSpPr>
            <a:spLocks noGrp="1"/>
          </p:cNvSpPr>
          <p:nvPr>
            <p:ph type="body" sz="quarter" idx="11"/>
          </p:nvPr>
        </p:nvSpPr>
        <p:spPr/>
        <p:txBody>
          <a:bodyPr/>
          <a:lstStyle/>
          <a:p>
            <a:r>
              <a:rPr lang="en-US" dirty="0"/>
              <a:t>55 to 110 minutes</a:t>
            </a:r>
          </a:p>
        </p:txBody>
      </p:sp>
    </p:spTree>
    <p:extLst>
      <p:ext uri="{BB962C8B-B14F-4D97-AF65-F5344CB8AC3E}">
        <p14:creationId xmlns:p14="http://schemas.microsoft.com/office/powerpoint/2010/main" val="4095385397"/>
      </p:ext>
    </p:extLst>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03: The Scope of The Model</a:t>
            </a:r>
          </a:p>
        </p:txBody>
      </p:sp>
      <p:sp>
        <p:nvSpPr>
          <p:cNvPr id="2" name="Text Placeholder 1">
            <a:extLst>
              <a:ext uri="{FF2B5EF4-FFF2-40B4-BE49-F238E27FC236}">
                <a16:creationId xmlns:a16="http://schemas.microsoft.com/office/drawing/2014/main" id="{8326C670-1C2D-574F-AB48-9D5950E42234}"/>
              </a:ext>
            </a:extLst>
          </p:cNvPr>
          <p:cNvSpPr>
            <a:spLocks noGrp="1"/>
          </p:cNvSpPr>
          <p:nvPr>
            <p:ph type="body" sz="quarter" idx="10"/>
          </p:nvPr>
        </p:nvSpPr>
        <p:spPr/>
        <p:txBody>
          <a:bodyPr/>
          <a:lstStyle/>
          <a:p>
            <a:pPr>
              <a:spcAft>
                <a:spcPts val="600"/>
              </a:spcAft>
            </a:pPr>
            <a:r>
              <a:rPr lang="en-US" dirty="0"/>
              <a:t>We begin the learning segment by zeroing in on one model idea that we hope students offer in the previous segment: it would make sense that all matter on Earth came from space rocks, according to our Model for Formation of the Earth. And we follow this by reminding ourselves of a fact we may have forgotten (or never noticed) in a reading from the last unit</a:t>
            </a:r>
            <a:r>
              <a:rPr lang="en-US" i="1" dirty="0"/>
              <a:t>—there is water in asteroids. </a:t>
            </a:r>
          </a:p>
          <a:p>
            <a:pPr>
              <a:spcAft>
                <a:spcPts val="600"/>
              </a:spcAft>
            </a:pPr>
            <a:r>
              <a:rPr lang="en-US" dirty="0"/>
              <a:t>The pre-lab reading and the data generated from the gypsum lab allow us to see there’s really enough water in rocks to explain the amount of water on Earth. Tiny amounts in each rock could have generated enough water to fill Earth’s oceans. </a:t>
            </a:r>
          </a:p>
          <a:p>
            <a:pPr>
              <a:spcAft>
                <a:spcPts val="600"/>
              </a:spcAft>
            </a:pPr>
            <a:r>
              <a:rPr lang="en-US" dirty="0"/>
              <a:t>The next learning segment will then begin to really explore how we think those elements deep in the rock were released. So, if your students don’t generate the idea prior to the readings, part of the class’s work in processing the readings will be to have a conversation about where the elements or even the matter that makes up the ocean and atmosphere came from.</a:t>
            </a:r>
          </a:p>
          <a:p>
            <a:pPr>
              <a:spcAft>
                <a:spcPts val="600"/>
              </a:spcAft>
            </a:pPr>
            <a:r>
              <a:rPr lang="en-US" dirty="0"/>
              <a:t>A complete set of model ideas about how atmosphere and oceans formed involves a rather serious consideration of physical science (volatility, states of matter, chemical reactions) that lies beyond the scope of this unit. The curricular resources provide guidance on the boundaries of these conversations as necessary. Be sure you understand how far you need to go with the model before engaging in class discussions. Of course, if your kids want to go further and you decide that it’s important, please feel free to supplement the ideas presented here.</a:t>
            </a:r>
          </a:p>
          <a:p>
            <a:endParaRPr lang="en-US" dirty="0"/>
          </a:p>
        </p:txBody>
      </p:sp>
    </p:spTree>
    <p:extLst>
      <p:ext uri="{BB962C8B-B14F-4D97-AF65-F5344CB8AC3E}">
        <p14:creationId xmlns:p14="http://schemas.microsoft.com/office/powerpoint/2010/main" val="701360878"/>
      </p:ext>
    </p:extLst>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p:txBody>
          <a:bodyPr>
            <a:noAutofit/>
          </a:bodyPr>
          <a:lstStyle/>
          <a:p>
            <a:r>
              <a:rPr lang="en-US" dirty="0"/>
              <a:t>LS 03: Student Progression of Model Ideas</a:t>
            </a:r>
            <a:endParaRPr lang="en-US" b="1" dirty="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D8FB7AB2-A955-0841-81E5-CAF1FAB79C13}"/>
              </a:ext>
            </a:extLst>
          </p:cNvPr>
          <p:cNvSpPr>
            <a:spLocks noGrp="1"/>
          </p:cNvSpPr>
          <p:nvPr>
            <p:ph type="body" sz="quarter" idx="10"/>
          </p:nvPr>
        </p:nvSpPr>
        <p:spPr>
          <a:xfrm>
            <a:off x="279400" y="748784"/>
            <a:ext cx="8585199" cy="5360432"/>
          </a:xfrm>
        </p:spPr>
        <p:txBody>
          <a:bodyPr/>
          <a:lstStyle/>
          <a:p>
            <a:pPr>
              <a:spcAft>
                <a:spcPts val="1200"/>
              </a:spcAft>
            </a:pPr>
            <a:r>
              <a:rPr lang="en-US" dirty="0">
                <a:cs typeface="Arial" panose="020B0604020202020204" pitchFamily="34" charset="0"/>
              </a:rPr>
              <a:t>We expect that students will move through the following progression of ideas. You students may come to these realizations in a slightly different order, which may require that you reorder the activities slightly. If you are teaching the unit for the first time, it may be best to adhere to the order we’ve outlined, moving on only once your class has achieved the previous realization.</a:t>
            </a:r>
          </a:p>
          <a:p>
            <a:pPr>
              <a:spcAft>
                <a:spcPts val="600"/>
              </a:spcAft>
            </a:pPr>
            <a:r>
              <a:rPr lang="en-US" b="1" dirty="0">
                <a:cs typeface="Arial" panose="020B0604020202020204" pitchFamily="34" charset="0"/>
              </a:rPr>
              <a:t>The Earth was formed from space rocks.</a:t>
            </a:r>
          </a:p>
          <a:p>
            <a:pPr>
              <a:spcAft>
                <a:spcPts val="600"/>
              </a:spcAft>
            </a:pPr>
            <a:r>
              <a:rPr lang="en-US" b="1" dirty="0">
                <a:cs typeface="Arial" panose="020B0604020202020204" pitchFamily="34" charset="0"/>
              </a:rPr>
              <a:t>Water and gases must have come from space rocks.</a:t>
            </a:r>
          </a:p>
          <a:p>
            <a:pPr>
              <a:spcAft>
                <a:spcPts val="1200"/>
              </a:spcAft>
            </a:pPr>
            <a:r>
              <a:rPr lang="en-US" i="1" dirty="0">
                <a:cs typeface="Arial" panose="020B0604020202020204" pitchFamily="34" charset="0"/>
              </a:rPr>
              <a:t>Students will likely have other model ideas about ocean and atmosphere. You will need to decide what to do with these, at least by the time you finalize the model. Recall that we want to evaluate our ideas using evidence (or at least logic) and not simply rely on the teacher or strong student voices to eliminate ideas.</a:t>
            </a:r>
          </a:p>
          <a:p>
            <a:pPr>
              <a:spcAft>
                <a:spcPts val="1200"/>
              </a:spcAft>
            </a:pPr>
            <a:r>
              <a:rPr lang="en-US" i="1" dirty="0">
                <a:cs typeface="Arial" panose="020B0604020202020204" pitchFamily="34" charset="0"/>
              </a:rPr>
              <a:t>What we’d really like to highlight, however, is the following idea which is a logical extension of the Formation of the Earth model and hopefully an idea that comes out in your classroom.</a:t>
            </a:r>
          </a:p>
          <a:p>
            <a:pPr>
              <a:spcAft>
                <a:spcPts val="1200"/>
              </a:spcAft>
            </a:pPr>
            <a:r>
              <a:rPr lang="en-US" b="1" dirty="0">
                <a:cs typeface="Arial" panose="020B0604020202020204" pitchFamily="34" charset="0"/>
              </a:rPr>
              <a:t>There’s plenty of water in space rocks. </a:t>
            </a:r>
            <a:r>
              <a:rPr lang="en-US" i="1" dirty="0">
                <a:cs typeface="Arial" panose="020B0604020202020204" pitchFamily="34" charset="0"/>
              </a:rPr>
              <a:t>(And we show this conceptually through the Gypsum Lab.)</a:t>
            </a:r>
          </a:p>
          <a:p>
            <a:pPr>
              <a:spcAft>
                <a:spcPts val="1200"/>
              </a:spcAft>
            </a:pPr>
            <a:r>
              <a:rPr lang="en-US" dirty="0">
                <a:cs typeface="Arial" panose="020B0604020202020204" pitchFamily="34" charset="0"/>
              </a:rPr>
              <a:t>Then there’s the question of how water came to the surface. Through a reading about volcanoes, we realize: </a:t>
            </a:r>
            <a:r>
              <a:rPr lang="en-US" b="1" dirty="0">
                <a:cs typeface="Arial" panose="020B0604020202020204" pitchFamily="34" charset="0"/>
              </a:rPr>
              <a:t>Volcanoes release the water vapor and gases from the interior of the Earth. </a:t>
            </a:r>
          </a:p>
          <a:p>
            <a:pPr>
              <a:spcAft>
                <a:spcPts val="1200"/>
              </a:spcAft>
            </a:pPr>
            <a:r>
              <a:rPr lang="en-US" i="1" dirty="0">
                <a:cs typeface="Arial" panose="020B0604020202020204" pitchFamily="34" charset="0"/>
              </a:rPr>
              <a:t>Through our discussion of the reading, we also expect students to recognize that: </a:t>
            </a:r>
            <a:r>
              <a:rPr lang="en-US" b="1" dirty="0">
                <a:cs typeface="Arial" panose="020B0604020202020204" pitchFamily="34" charset="0"/>
              </a:rPr>
              <a:t>The gases made the atmosphere too.</a:t>
            </a:r>
          </a:p>
          <a:p>
            <a:pPr>
              <a:spcAft>
                <a:spcPts val="1200"/>
              </a:spcAft>
            </a:pPr>
            <a:r>
              <a:rPr lang="en-US" dirty="0">
                <a:cs typeface="Arial" panose="020B0604020202020204" pitchFamily="34" charset="0"/>
              </a:rPr>
              <a:t>Lastly, we might need the following idea to round-out our understanding of how the oceans formed from gases. Students should be able to draw upon their understanding of the water cycle from middle grades science. </a:t>
            </a:r>
            <a:r>
              <a:rPr lang="en-US" b="1" dirty="0">
                <a:cs typeface="Arial" panose="020B0604020202020204" pitchFamily="34" charset="0"/>
              </a:rPr>
              <a:t>The condensation of water vapor (rain) made the oceans.</a:t>
            </a:r>
          </a:p>
          <a:p>
            <a:pPr marL="385763" indent="-385763">
              <a:buFont typeface="+mj-lt"/>
              <a:buAutoNum type="arabicPeriod"/>
            </a:pPr>
            <a:endParaRPr lang="en-US" dirty="0">
              <a:cs typeface="Arial" panose="020B0604020202020204" pitchFamily="34" charset="0"/>
            </a:endParaRPr>
          </a:p>
          <a:p>
            <a:endParaRPr lang="en-US" dirty="0"/>
          </a:p>
        </p:txBody>
      </p:sp>
    </p:spTree>
    <p:extLst>
      <p:ext uri="{BB962C8B-B14F-4D97-AF65-F5344CB8AC3E}">
        <p14:creationId xmlns:p14="http://schemas.microsoft.com/office/powerpoint/2010/main" val="4003807710"/>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400" dirty="0"/>
              <a:t>How to </a:t>
            </a:r>
            <a:r>
              <a:rPr lang="en-US" sz="2400" dirty="0" smtClean="0"/>
              <a:t>really use </a:t>
            </a:r>
            <a:r>
              <a:rPr lang="en-US" sz="2400" dirty="0"/>
              <a:t>these slides</a:t>
            </a:r>
            <a:r>
              <a:rPr lang="en-US" sz="2400" dirty="0" smtClean="0"/>
              <a:t>… A note about coherence.</a:t>
            </a:r>
            <a:endParaRPr sz="2400" dirty="0"/>
          </a:p>
        </p:txBody>
      </p:sp>
      <p:sp>
        <p:nvSpPr>
          <p:cNvPr id="5" name="TextBox 4"/>
          <p:cNvSpPr txBox="1"/>
          <p:nvPr/>
        </p:nvSpPr>
        <p:spPr>
          <a:xfrm>
            <a:off x="178392" y="765101"/>
            <a:ext cx="8751497" cy="5468164"/>
          </a:xfrm>
          <a:prstGeom prst="rect">
            <a:avLst/>
          </a:prstGeom>
          <a:noFill/>
        </p:spPr>
        <p:txBody>
          <a:bodyPr wrap="square" rtlCol="0">
            <a:spAutoFit/>
          </a:bodyPr>
          <a:lstStyle/>
          <a:p>
            <a:pPr lvl="0">
              <a:spcAft>
                <a:spcPts val="400"/>
              </a:spcAft>
            </a:pPr>
            <a:r>
              <a:rPr lang="en-US" sz="1400" dirty="0" smtClean="0"/>
              <a:t>In our work with teachers, </a:t>
            </a:r>
            <a:r>
              <a:rPr lang="en-US" sz="1400" dirty="0"/>
              <a:t>we have found that </a:t>
            </a:r>
            <a:r>
              <a:rPr lang="en-US" sz="1400" dirty="0" smtClean="0"/>
              <a:t>many </a:t>
            </a:r>
            <a:r>
              <a:rPr lang="en-US" sz="1400" dirty="0"/>
              <a:t>feel overly “tied” to the PowerPoint presentations in their </a:t>
            </a:r>
            <a:r>
              <a:rPr lang="en-US" sz="1400" dirty="0" smtClean="0"/>
              <a:t>classrooms. </a:t>
            </a:r>
            <a:r>
              <a:rPr lang="en-US" sz="1400" dirty="0"/>
              <a:t>We have designed these slide presentations as a resource not only for your students, but also for you as the teacher. The notes and presenter notes are there so that you can make coherent sense of the work in each model.</a:t>
            </a:r>
          </a:p>
          <a:p>
            <a:pPr lvl="0">
              <a:spcAft>
                <a:spcPts val="400"/>
              </a:spcAft>
            </a:pPr>
            <a:r>
              <a:rPr lang="en-US" sz="1400" dirty="0"/>
              <a:t>We feel strongly that it is your decision regarding what to actually show students. Treat each and every student slide as OPTIONAL. When we enact these lessons in professional development workshops, we sometimes completely shut off the PowerPoint. As long as you as the instructor know the moves of the lesson sequence, we hope that you will very much work with your students in the classroom—on whiteboards, poster paper, moving in and among groups—rather than feeling stuck at the front, lecturing from a screen. The goal in each triangle is to engage your students in making sense of the phenomenon at hand and to have that </a:t>
            </a:r>
            <a:r>
              <a:rPr lang="en-US" sz="1400" dirty="0" err="1"/>
              <a:t>sensemaking</a:t>
            </a:r>
            <a:r>
              <a:rPr lang="en-US" sz="1400" dirty="0"/>
              <a:t> process be purposeful and coherent. Sometimes reading from the PowerPoint slides can actually oppose that over-arching goal. Trust your teacher instincts!</a:t>
            </a:r>
          </a:p>
          <a:p>
            <a:pPr lvl="0">
              <a:spcAft>
                <a:spcPts val="400"/>
              </a:spcAft>
            </a:pPr>
            <a:r>
              <a:rPr lang="en-US" sz="1400" dirty="0"/>
              <a:t>It may be that on your first pass through the curricular year, you find the PowerPoint provides some needed structure for facilitation. We hope, however, that you will move away from the slides over time as you are comfortable. And as we have said, please make them your own. We have at times been constrained by less-than-ideal images or videos because of our commitment to keep the materials open source. You, however, can swap in whatever you like for your own classroom version!  </a:t>
            </a:r>
          </a:p>
          <a:p>
            <a:pPr lvl="0">
              <a:spcAft>
                <a:spcPts val="400"/>
              </a:spcAft>
            </a:pPr>
            <a:r>
              <a:rPr lang="en-US" sz="1400" dirty="0"/>
              <a:t>Many teachers have reworked the slides, re-sequenced learning segments (with attention to coherent knowledge-building of course), modified materials such as doodle sheets, or invented their own tools such as model trackers. We highly encourage you to do so as you become more familiar with the units in MBER. And we invite you to post ideas about what has worked well and what could work better to the Forums on the website.</a:t>
            </a:r>
          </a:p>
          <a:p>
            <a:pPr lvl="0">
              <a:spcAft>
                <a:spcPts val="400"/>
              </a:spcAft>
            </a:pPr>
            <a:r>
              <a:rPr lang="en-US" sz="1400" dirty="0"/>
              <a:t>Thank you again for all of the work you do on behalf of your students! We appreciate it and hope that some of what we provide supports you in your work</a:t>
            </a:r>
            <a:r>
              <a:rPr lang="en-US" sz="1400" dirty="0" smtClean="0"/>
              <a:t>! 								–The MBER Team</a:t>
            </a:r>
            <a:endParaRPr lang="en-US" sz="1400" dirty="0"/>
          </a:p>
        </p:txBody>
      </p:sp>
    </p:spTree>
    <p:extLst>
      <p:ext uri="{BB962C8B-B14F-4D97-AF65-F5344CB8AC3E}">
        <p14:creationId xmlns:p14="http://schemas.microsoft.com/office/powerpoint/2010/main" val="120794661"/>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353150" y="466943"/>
            <a:ext cx="8455388" cy="411396"/>
          </a:xfrm>
        </p:spPr>
        <p:txBody>
          <a:bodyPr>
            <a:noAutofit/>
          </a:bodyPr>
          <a:lstStyle/>
          <a:p>
            <a:r>
              <a:rPr lang="en-US" sz="3600" dirty="0">
                <a:latin typeface="Arial" panose="020B0604020202020204" pitchFamily="34" charset="0"/>
                <a:cs typeface="Arial" panose="020B0604020202020204" pitchFamily="34" charset="0"/>
              </a:rPr>
              <a:t>We’ve got some initial ideas…</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353150" y="1386339"/>
            <a:ext cx="8217536" cy="45933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Let’s think a bit more about one of them.</a:t>
            </a:r>
          </a:p>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	</a:t>
            </a:r>
          </a:p>
          <a:p>
            <a:pPr marL="0" indent="0">
              <a:lnSpc>
                <a:spcPct val="100000"/>
              </a:lnSpc>
              <a:spcBef>
                <a:spcPts val="0"/>
              </a:spcBef>
              <a:spcAft>
                <a:spcPts val="1200"/>
              </a:spcAft>
              <a:buNone/>
            </a:pPr>
            <a:r>
              <a:rPr lang="en-US" b="1" dirty="0">
                <a:latin typeface="Arial" panose="020B0604020202020204" pitchFamily="34" charset="0"/>
                <a:cs typeface="Arial" panose="020B0604020202020204" pitchFamily="34" charset="0"/>
              </a:rPr>
              <a:t>Could there have been water in the space rocks that formed the Earth?</a:t>
            </a:r>
          </a:p>
          <a:p>
            <a:pPr marL="0" indent="0">
              <a:lnSpc>
                <a:spcPct val="100000"/>
              </a:lnSpc>
              <a:spcBef>
                <a:spcPts val="0"/>
              </a:spcBef>
              <a:spcAft>
                <a:spcPts val="1200"/>
              </a:spcAft>
              <a:buNone/>
            </a:pPr>
            <a:endParaRPr lang="en-US" b="1"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Do we have any evidence for this?</a:t>
            </a: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Let’s engage in a reading and lab to explore the possibility that Earth’s water comes from rocks…</a:t>
            </a:r>
          </a:p>
          <a:p>
            <a:pPr marL="385763" indent="-385763">
              <a:buFont typeface="+mj-lt"/>
              <a:buAutoNum type="arabicPeriod"/>
            </a:pPr>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86546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fade">
                                      <p:cBhvr>
                                        <p:cTn id="12" dur="500"/>
                                        <p:tgtEl>
                                          <p:spTgt spid="6">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353150" y="596885"/>
            <a:ext cx="8455388" cy="411396"/>
          </a:xfrm>
        </p:spPr>
        <p:txBody>
          <a:bodyPr>
            <a:noAutofit/>
          </a:bodyPr>
          <a:lstStyle/>
          <a:p>
            <a:r>
              <a:rPr lang="en-US" sz="3600" dirty="0">
                <a:latin typeface="Arial" panose="020B0604020202020204" pitchFamily="34" charset="0"/>
                <a:cs typeface="Arial" panose="020B0604020202020204" pitchFamily="34" charset="0"/>
              </a:rPr>
              <a:t>Pre-Lab Reading (“Water In Rocks?”)</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353150" y="1008281"/>
            <a:ext cx="8217536" cy="298798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sz="3200" dirty="0">
                <a:latin typeface="Arial" panose="020B0604020202020204" pitchFamily="34" charset="0"/>
                <a:cs typeface="Arial" panose="020B0604020202020204" pitchFamily="34" charset="0"/>
              </a:rPr>
              <a:t>	</a:t>
            </a:r>
          </a:p>
          <a:p>
            <a:pPr marL="0" indent="0">
              <a:lnSpc>
                <a:spcPct val="100000"/>
              </a:lnSpc>
              <a:spcBef>
                <a:spcPts val="0"/>
              </a:spcBef>
              <a:spcAft>
                <a:spcPts val="1200"/>
              </a:spcAft>
              <a:buNone/>
            </a:pPr>
            <a:r>
              <a:rPr lang="en-US" sz="3200" dirty="0">
                <a:latin typeface="Arial" panose="020B0604020202020204" pitchFamily="34" charset="0"/>
                <a:cs typeface="Arial" panose="020B0604020202020204" pitchFamily="34" charset="0"/>
              </a:rPr>
              <a:t>Read the handout in front of you.</a:t>
            </a:r>
          </a:p>
          <a:p>
            <a:pPr marL="0" indent="0">
              <a:lnSpc>
                <a:spcPct val="100000"/>
              </a:lnSpc>
              <a:spcBef>
                <a:spcPts val="0"/>
              </a:spcBef>
              <a:spcAft>
                <a:spcPts val="1200"/>
              </a:spcAft>
              <a:buNone/>
            </a:pPr>
            <a:r>
              <a:rPr lang="en-US" sz="3200" dirty="0">
                <a:latin typeface="Arial" panose="020B0604020202020204" pitchFamily="34" charset="0"/>
                <a:cs typeface="Arial" panose="020B0604020202020204" pitchFamily="34" charset="0"/>
              </a:rPr>
              <a:t>Then work as a group to brainstorm questions.</a:t>
            </a:r>
          </a:p>
          <a:p>
            <a:pPr marL="0" indent="0">
              <a:lnSpc>
                <a:spcPct val="100000"/>
              </a:lnSpc>
              <a:spcBef>
                <a:spcPts val="0"/>
              </a:spcBef>
              <a:spcAft>
                <a:spcPts val="1200"/>
              </a:spcAft>
              <a:buNone/>
            </a:pPr>
            <a:endParaRPr lang="en-US" sz="3200"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4FC24E70-CD21-7444-966A-44BFCC3BA2D2}"/>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7518062" y="4117742"/>
            <a:ext cx="1052624" cy="891044"/>
          </a:xfrm>
          <a:prstGeom prst="rect">
            <a:avLst/>
          </a:prstGeom>
        </p:spPr>
      </p:pic>
      <p:sp>
        <p:nvSpPr>
          <p:cNvPr id="3" name="TextBox 2">
            <a:extLst>
              <a:ext uri="{FF2B5EF4-FFF2-40B4-BE49-F238E27FC236}">
                <a16:creationId xmlns:a16="http://schemas.microsoft.com/office/drawing/2014/main" id="{AB780140-A51B-6B40-A175-B777E43E3BD3}"/>
              </a:ext>
            </a:extLst>
          </p:cNvPr>
          <p:cNvSpPr txBox="1"/>
          <p:nvPr/>
        </p:nvSpPr>
        <p:spPr>
          <a:xfrm>
            <a:off x="353150" y="3947711"/>
            <a:ext cx="6766339" cy="1231106"/>
          </a:xfrm>
          <a:prstGeom prst="rect">
            <a:avLst/>
          </a:prstGeom>
          <a:noFill/>
        </p:spPr>
        <p:txBody>
          <a:bodyPr wrap="none" rtlCol="0">
            <a:spAutoFit/>
          </a:bodyPr>
          <a:lstStyle/>
          <a:p>
            <a:pPr>
              <a:spcAft>
                <a:spcPts val="1200"/>
              </a:spcAft>
            </a:pPr>
            <a:r>
              <a:rPr lang="en-US" sz="3200" dirty="0">
                <a:latin typeface="Arial" panose="020B0604020202020204" pitchFamily="34" charset="0"/>
                <a:cs typeface="Arial" panose="020B0604020202020204" pitchFamily="34" charset="0"/>
              </a:rPr>
              <a:t>You’ll record your group’s questions </a:t>
            </a:r>
          </a:p>
          <a:p>
            <a:pPr>
              <a:spcAft>
                <a:spcPts val="1200"/>
              </a:spcAft>
            </a:pPr>
            <a:r>
              <a:rPr lang="en-US" sz="3200" dirty="0">
                <a:latin typeface="Arial" panose="020B0604020202020204" pitchFamily="34" charset="0"/>
                <a:cs typeface="Arial" panose="020B0604020202020204" pitchFamily="34" charset="0"/>
              </a:rPr>
              <a:t>in Doodle Box C.</a:t>
            </a:r>
          </a:p>
        </p:txBody>
      </p:sp>
    </p:spTree>
    <p:extLst>
      <p:ext uri="{BB962C8B-B14F-4D97-AF65-F5344CB8AC3E}">
        <p14:creationId xmlns:p14="http://schemas.microsoft.com/office/powerpoint/2010/main" val="561138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353150" y="596885"/>
            <a:ext cx="8455388" cy="411396"/>
          </a:xfrm>
        </p:spPr>
        <p:txBody>
          <a:bodyPr>
            <a:noAutofit/>
          </a:bodyPr>
          <a:lstStyle/>
          <a:p>
            <a:r>
              <a:rPr lang="en-US" sz="3600" dirty="0">
                <a:latin typeface="Arial" panose="020B0604020202020204" pitchFamily="34" charset="0"/>
                <a:cs typeface="Arial" panose="020B0604020202020204" pitchFamily="34" charset="0"/>
              </a:rPr>
              <a:t>Pre-Lab Reading (“Water In Rocks?”)</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353150" y="1008281"/>
            <a:ext cx="8217536" cy="45933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b="1" dirty="0">
                <a:latin typeface="Arial" panose="020B0604020202020204" pitchFamily="34" charset="0"/>
                <a:cs typeface="Arial" panose="020B0604020202020204" pitchFamily="34" charset="0"/>
              </a:rPr>
              <a:t>		Let’s share out.</a:t>
            </a: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u="sng" dirty="0">
                <a:latin typeface="Arial" panose="020B0604020202020204" pitchFamily="34" charset="0"/>
                <a:cs typeface="Arial" panose="020B0604020202020204" pitchFamily="34" charset="0"/>
              </a:rPr>
              <a:t>What do we want to know?</a:t>
            </a:r>
          </a:p>
          <a:p>
            <a:pPr marL="0" indent="0">
              <a:lnSpc>
                <a:spcPct val="100000"/>
              </a:lnSpc>
              <a:spcBef>
                <a:spcPts val="0"/>
              </a:spcBef>
              <a:spcAft>
                <a:spcPts val="1200"/>
              </a:spcAft>
              <a:buNone/>
            </a:pPr>
            <a:r>
              <a:rPr lang="en-US" dirty="0">
                <a:solidFill>
                  <a:srgbClr val="00B0F0"/>
                </a:solidFill>
                <a:latin typeface="Arial" panose="020B0604020202020204" pitchFamily="34" charset="0"/>
                <a:cs typeface="Arial" panose="020B0604020202020204" pitchFamily="34" charset="0"/>
              </a:rPr>
              <a:t>[Record ideas from class discussion here.]</a:t>
            </a:r>
          </a:p>
        </p:txBody>
      </p:sp>
      <p:grpSp>
        <p:nvGrpSpPr>
          <p:cNvPr id="3" name="Group 2"/>
          <p:cNvGrpSpPr/>
          <p:nvPr/>
        </p:nvGrpSpPr>
        <p:grpSpPr>
          <a:xfrm>
            <a:off x="5529975" y="1159203"/>
            <a:ext cx="2442176" cy="1322323"/>
            <a:chOff x="6781726" y="1008281"/>
            <a:chExt cx="2442176" cy="1322323"/>
          </a:xfrm>
        </p:grpSpPr>
        <p:pic>
          <p:nvPicPr>
            <p:cNvPr id="5" name="Picture 4" descr="NWA869Meteorite.jpg"/>
            <p:cNvPicPr>
              <a:picLocks noChangeAspect="1"/>
            </p:cNvPicPr>
            <p:nvPr/>
          </p:nvPicPr>
          <p:blipFill>
            <a:blip r:embed="rId3" cstate="screen">
              <a:clrChange>
                <a:clrFrom>
                  <a:srgbClr val="FAFCFB"/>
                </a:clrFrom>
                <a:clrTo>
                  <a:srgbClr val="FAFCFB">
                    <a:alpha val="0"/>
                  </a:srgbClr>
                </a:clrTo>
              </a:clrChange>
              <a:extLst>
                <a:ext uri="{28A0092B-C50C-407E-A947-70E740481C1C}">
                  <a14:useLocalDpi xmlns:a14="http://schemas.microsoft.com/office/drawing/2010/main" val="0"/>
                </a:ext>
              </a:extLst>
            </a:blip>
            <a:srcRect/>
            <a:stretch>
              <a:fillRect/>
            </a:stretch>
          </p:blipFill>
          <p:spPr bwMode="auto">
            <a:xfrm>
              <a:off x="7486190" y="1146329"/>
              <a:ext cx="1737712" cy="1184275"/>
            </a:xfrm>
            <a:prstGeom prst="rect">
              <a:avLst/>
            </a:prstGeom>
            <a:noFill/>
            <a:ln>
              <a:noFill/>
            </a:ln>
          </p:spPr>
        </p:pic>
        <p:pic>
          <p:nvPicPr>
            <p:cNvPr id="7" name="Picture 6" descr="Drop, Faucet, Tap, Water, Waterdrop, Water Drop, Black"/>
            <p:cNvPicPr>
              <a:picLocks noChangeAspect="1"/>
            </p:cNvPicPr>
            <p:nvPr/>
          </p:nvPicPr>
          <p:blipFill>
            <a:blip r:embed="rId4" cstate="screen">
              <a:clrChange>
                <a:clrFrom>
                  <a:srgbClr val="FAFCFB"/>
                </a:clrFrom>
                <a:clrTo>
                  <a:srgbClr val="FAFCFB">
                    <a:alpha val="0"/>
                  </a:srgbClr>
                </a:clrTo>
              </a:clrChange>
              <a:extLst>
                <a:ext uri="{28A0092B-C50C-407E-A947-70E740481C1C}">
                  <a14:useLocalDpi xmlns:a14="http://schemas.microsoft.com/office/drawing/2010/main" val="0"/>
                </a:ext>
              </a:extLst>
            </a:blip>
            <a:srcRect/>
            <a:stretch>
              <a:fillRect/>
            </a:stretch>
          </p:blipFill>
          <p:spPr bwMode="auto">
            <a:xfrm>
              <a:off x="6781726" y="1008281"/>
              <a:ext cx="1057960" cy="1265548"/>
            </a:xfrm>
            <a:prstGeom prst="rect">
              <a:avLst/>
            </a:prstGeom>
            <a:noFill/>
            <a:ln>
              <a:noFill/>
            </a:ln>
          </p:spPr>
        </p:pic>
      </p:grpSp>
      <p:sp>
        <p:nvSpPr>
          <p:cNvPr id="4" name="TextBox 3"/>
          <p:cNvSpPr txBox="1"/>
          <p:nvPr/>
        </p:nvSpPr>
        <p:spPr>
          <a:xfrm>
            <a:off x="352330" y="5367353"/>
            <a:ext cx="8218356" cy="523220"/>
          </a:xfrm>
          <a:prstGeom prst="rect">
            <a:avLst/>
          </a:prstGeom>
          <a:noFill/>
        </p:spPr>
        <p:txBody>
          <a:bodyPr wrap="square" rtlCol="0">
            <a:spAutoFit/>
          </a:bodyPr>
          <a:lstStyle/>
          <a:p>
            <a:r>
              <a:rPr lang="en-US" sz="2800" dirty="0"/>
              <a:t>We’ll revisit these questions after we complete the lab. </a:t>
            </a:r>
          </a:p>
        </p:txBody>
      </p:sp>
      <p:pic>
        <p:nvPicPr>
          <p:cNvPr id="9" name="Picture 8">
            <a:extLst>
              <a:ext uri="{FF2B5EF4-FFF2-40B4-BE49-F238E27FC236}">
                <a16:creationId xmlns:a16="http://schemas.microsoft.com/office/drawing/2014/main" id="{8889CA9E-AED7-AD46-9D03-29CB3A13CE4D}"/>
              </a:ext>
            </a:extLst>
          </p:cNvPr>
          <p:cNvPicPr>
            <a:picLocks noChangeAspect="1"/>
          </p:cNvPicPr>
          <p:nvPr/>
        </p:nvPicPr>
        <p:blipFill rotWithShape="1">
          <a:blip r:embed="rId5" cstate="screen">
            <a:extLst>
              <a:ext uri="{28A0092B-C50C-407E-A947-70E740481C1C}">
                <a14:useLocalDpi xmlns:a14="http://schemas.microsoft.com/office/drawing/2010/main" val="0"/>
              </a:ext>
            </a:extLst>
          </a:blip>
          <a:srcRect/>
          <a:stretch/>
        </p:blipFill>
        <p:spPr>
          <a:xfrm>
            <a:off x="748532" y="1297251"/>
            <a:ext cx="1227199" cy="891043"/>
          </a:xfrm>
          <a:prstGeom prst="rect">
            <a:avLst/>
          </a:prstGeom>
        </p:spPr>
      </p:pic>
    </p:spTree>
    <p:extLst>
      <p:ext uri="{BB962C8B-B14F-4D97-AF65-F5344CB8AC3E}">
        <p14:creationId xmlns:p14="http://schemas.microsoft.com/office/powerpoint/2010/main" val="662249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353150" y="552530"/>
            <a:ext cx="8455388" cy="1515354"/>
          </a:xfrm>
        </p:spPr>
        <p:txBody>
          <a:bodyPr>
            <a:noAutofit/>
          </a:bodyPr>
          <a:lstStyle/>
          <a:p>
            <a:r>
              <a:rPr lang="en-US" sz="3600" dirty="0">
                <a:latin typeface="Arial" panose="020B0604020202020204" pitchFamily="34" charset="0"/>
                <a:cs typeface="Arial" panose="020B0604020202020204" pitchFamily="34" charset="0"/>
              </a:rPr>
              <a:t>Hydrated Minerals:</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	</a:t>
            </a:r>
            <a:r>
              <a:rPr lang="en-US" sz="3600" b="1" i="1" dirty="0">
                <a:latin typeface="Arial" panose="020B0604020202020204" pitchFamily="34" charset="0"/>
                <a:cs typeface="Arial" panose="020B0604020202020204" pitchFamily="34" charset="0"/>
              </a:rPr>
              <a:t>Gypsum Lab</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353150" y="3645673"/>
            <a:ext cx="8289918" cy="27948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With your partner(s), work to complete the laboratory investigation.</a:t>
            </a:r>
          </a:p>
          <a:p>
            <a:pPr>
              <a:lnSpc>
                <a:spcPct val="100000"/>
              </a:lnSpc>
              <a:spcBef>
                <a:spcPts val="0"/>
              </a:spcBef>
              <a:spcAft>
                <a:spcPts val="1200"/>
              </a:spcAft>
            </a:pPr>
            <a:r>
              <a:rPr lang="en-US" sz="2400" dirty="0">
                <a:latin typeface="Arial" panose="020B0604020202020204" pitchFamily="34" charset="0"/>
                <a:cs typeface="Arial" panose="020B0604020202020204" pitchFamily="34" charset="0"/>
              </a:rPr>
              <a:t>Be sure to read through all of the instructions before obtaining materials from your teacher.</a:t>
            </a:r>
          </a:p>
          <a:p>
            <a:pPr>
              <a:lnSpc>
                <a:spcPct val="100000"/>
              </a:lnSpc>
              <a:spcBef>
                <a:spcPts val="0"/>
              </a:spcBef>
              <a:spcAft>
                <a:spcPts val="1200"/>
              </a:spcAft>
            </a:pPr>
            <a:r>
              <a:rPr lang="en-US" sz="2400" dirty="0">
                <a:latin typeface="Arial" panose="020B0604020202020204" pitchFamily="34" charset="0"/>
                <a:cs typeface="Arial" panose="020B0604020202020204" pitchFamily="34" charset="0"/>
              </a:rPr>
              <a:t>Also be certain to talk to your partners about what you think might happen during the procedure.</a:t>
            </a:r>
          </a:p>
          <a:p>
            <a:pPr marL="0" indent="0">
              <a:lnSpc>
                <a:spcPct val="100000"/>
              </a:lnSpc>
              <a:spcBef>
                <a:spcPts val="0"/>
              </a:spcBef>
              <a:spcAft>
                <a:spcPts val="1200"/>
              </a:spcAft>
              <a:buNone/>
            </a:pPr>
            <a:endParaRPr lang="en-US" b="1" dirty="0">
              <a:latin typeface="Arial" panose="020B0604020202020204" pitchFamily="34" charset="0"/>
              <a:cs typeface="Arial" panose="020B0604020202020204" pitchFamily="34" charset="0"/>
            </a:endParaRPr>
          </a:p>
          <a:p>
            <a:pPr marL="385763" indent="-385763">
              <a:buFont typeface="+mj-lt"/>
              <a:buAutoNum type="arabicPeriod"/>
            </a:pPr>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6724073" y="1546442"/>
            <a:ext cx="2084465" cy="178109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8" name="TextBox 7"/>
          <p:cNvSpPr txBox="1"/>
          <p:nvPr/>
        </p:nvSpPr>
        <p:spPr>
          <a:xfrm>
            <a:off x="353150" y="2430378"/>
            <a:ext cx="4548146" cy="1384995"/>
          </a:xfrm>
          <a:prstGeom prst="rect">
            <a:avLst/>
          </a:prstGeom>
          <a:noFill/>
        </p:spPr>
        <p:txBody>
          <a:bodyPr wrap="square" rtlCol="0">
            <a:spAutoFit/>
          </a:bodyPr>
          <a:lstStyle/>
          <a:p>
            <a:pPr>
              <a:spcAft>
                <a:spcPts val="1200"/>
              </a:spcAft>
            </a:pPr>
            <a:r>
              <a:rPr lang="en-US" sz="2800" dirty="0">
                <a:latin typeface="Arial" panose="020B0604020202020204" pitchFamily="34" charset="0"/>
                <a:cs typeface="Arial" panose="020B0604020202020204" pitchFamily="34" charset="0"/>
              </a:rPr>
              <a:t>Let’s explore water’s ability to hide in plain sight.</a:t>
            </a:r>
          </a:p>
          <a:p>
            <a:endParaRPr lang="en-US" dirty="0"/>
          </a:p>
        </p:txBody>
      </p:sp>
      <p:pic>
        <p:nvPicPr>
          <p:cNvPr id="1026" name="Picture 2" descr="mortar pestle drawing"/>
          <p:cNvPicPr>
            <a:picLocks noChangeAspect="1" noChangeArrowheads="1"/>
          </p:cNvPicPr>
          <p:nvPr/>
        </p:nvPicPr>
        <p:blipFill>
          <a:blip r:embed="rId4" cstate="screen">
            <a:clrChange>
              <a:clrFrom>
                <a:srgbClr val="FFFFFF"/>
              </a:clrFrom>
              <a:clrTo>
                <a:srgbClr val="FFFFFF">
                  <a:alpha val="0"/>
                </a:srgbClr>
              </a:clrTo>
            </a:clrChange>
            <a:grayscl/>
            <a:extLst>
              <a:ext uri="{28A0092B-C50C-407E-A947-70E740481C1C}">
                <a14:useLocalDpi xmlns:a14="http://schemas.microsoft.com/office/drawing/2010/main" val="0"/>
              </a:ext>
            </a:extLst>
          </a:blip>
          <a:srcRect/>
          <a:stretch>
            <a:fillRect/>
          </a:stretch>
        </p:blipFill>
        <p:spPr bwMode="auto">
          <a:xfrm>
            <a:off x="5750578" y="934425"/>
            <a:ext cx="1970868" cy="1806975"/>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8"/>
          <p:cNvPicPr>
            <a:picLocks noChangeAspect="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3860930">
            <a:off x="4466744" y="471438"/>
            <a:ext cx="1556302" cy="1848891"/>
          </a:xfrm>
          <a:prstGeom prst="rect">
            <a:avLst/>
          </a:prstGeom>
        </p:spPr>
      </p:pic>
    </p:spTree>
    <p:extLst>
      <p:ext uri="{BB962C8B-B14F-4D97-AF65-F5344CB8AC3E}">
        <p14:creationId xmlns:p14="http://schemas.microsoft.com/office/powerpoint/2010/main" val="2655406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353150" y="596885"/>
            <a:ext cx="8455388" cy="411396"/>
          </a:xfrm>
        </p:spPr>
        <p:txBody>
          <a:bodyPr>
            <a:noAutofit/>
          </a:bodyPr>
          <a:lstStyle/>
          <a:p>
            <a:r>
              <a:rPr lang="en-US" sz="3600" dirty="0">
                <a:latin typeface="Arial" panose="020B0604020202020204" pitchFamily="34" charset="0"/>
                <a:cs typeface="Arial" panose="020B0604020202020204" pitchFamily="34" charset="0"/>
              </a:rPr>
              <a:t>Lab Conclusions: Enough Water?</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353150" y="1366090"/>
            <a:ext cx="8217536" cy="45933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What did we learn from our investigation?</a:t>
            </a: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OK, but let’s remember what we are actually trying to figure out.</a:t>
            </a:r>
            <a:endParaRPr lang="en-US" b="1"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b="1" dirty="0">
                <a:latin typeface="Arial" panose="020B0604020202020204" pitchFamily="34" charset="0"/>
                <a:cs typeface="Arial" panose="020B0604020202020204" pitchFamily="34" charset="0"/>
                <a:sym typeface="Wingdings" panose="05000000000000000000" pitchFamily="2" charset="2"/>
              </a:rPr>
              <a:t> </a:t>
            </a:r>
            <a:r>
              <a:rPr lang="en-US" b="1" dirty="0">
                <a:latin typeface="Arial" panose="020B0604020202020204" pitchFamily="34" charset="0"/>
                <a:cs typeface="Arial" panose="020B0604020202020204" pitchFamily="34" charset="0"/>
              </a:rPr>
              <a:t>Is there enough water in space rocks to explain where the oceans came from?</a:t>
            </a:r>
          </a:p>
          <a:p>
            <a:pPr marL="0" indent="0">
              <a:lnSpc>
                <a:spcPct val="100000"/>
              </a:lnSpc>
              <a:spcBef>
                <a:spcPts val="0"/>
              </a:spcBef>
              <a:spcAft>
                <a:spcPts val="1200"/>
              </a:spcAft>
              <a:buNone/>
            </a:pPr>
            <a:endParaRPr lang="en-US" b="1"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What data might we need? </a:t>
            </a:r>
          </a:p>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(Hint: recall the pre-lab questions we came up with.)</a:t>
            </a:r>
          </a:p>
        </p:txBody>
      </p:sp>
    </p:spTree>
    <p:extLst>
      <p:ext uri="{BB962C8B-B14F-4D97-AF65-F5344CB8AC3E}">
        <p14:creationId xmlns:p14="http://schemas.microsoft.com/office/powerpoint/2010/main" val="282773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353150" y="596885"/>
            <a:ext cx="8455388" cy="411396"/>
          </a:xfrm>
        </p:spPr>
        <p:txBody>
          <a:bodyPr>
            <a:noAutofit/>
          </a:bodyPr>
          <a:lstStyle/>
          <a:p>
            <a:r>
              <a:rPr lang="en-US" sz="3600" dirty="0">
                <a:latin typeface="Arial" panose="020B0604020202020204" pitchFamily="34" charset="0"/>
                <a:cs typeface="Arial" panose="020B0604020202020204" pitchFamily="34" charset="0"/>
              </a:rPr>
              <a:t>Another Calculation</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353150" y="1366090"/>
            <a:ext cx="8217536" cy="45933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We’re going to work through some calculations together as a class in Doodle Box D.</a:t>
            </a:r>
          </a:p>
          <a:p>
            <a:pPr marL="0" indent="0">
              <a:lnSpc>
                <a:spcPct val="100000"/>
              </a:lnSpc>
              <a:spcBef>
                <a:spcPts val="0"/>
              </a:spcBef>
              <a:spcAft>
                <a:spcPts val="1200"/>
              </a:spcAft>
              <a:buNone/>
            </a:pPr>
            <a:endParaRPr lang="en-US" b="1"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3ABAA800-5AF7-0E42-BC45-BF1A4D4D1F7D}"/>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6534363" y="1917189"/>
            <a:ext cx="1052624" cy="891044"/>
          </a:xfrm>
          <a:prstGeom prst="rect">
            <a:avLst/>
          </a:prstGeom>
        </p:spPr>
      </p:pic>
    </p:spTree>
    <p:extLst>
      <p:ext uri="{BB962C8B-B14F-4D97-AF65-F5344CB8AC3E}">
        <p14:creationId xmlns:p14="http://schemas.microsoft.com/office/powerpoint/2010/main" val="93352465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03: Learning Segment </a:t>
            </a:r>
            <a:r>
              <a:rPr lang="en-US" dirty="0" smtClean="0"/>
              <a:t>Summary</a:t>
            </a:r>
            <a:endParaRPr lang="en-US" dirty="0"/>
          </a:p>
        </p:txBody>
      </p:sp>
      <p:sp>
        <p:nvSpPr>
          <p:cNvPr id="2" name="Text Placeholder 1">
            <a:extLst>
              <a:ext uri="{FF2B5EF4-FFF2-40B4-BE49-F238E27FC236}">
                <a16:creationId xmlns:a16="http://schemas.microsoft.com/office/drawing/2014/main" id="{5943CA30-2D08-574F-B20E-6F98BAD409B1}"/>
              </a:ext>
            </a:extLst>
          </p:cNvPr>
          <p:cNvSpPr>
            <a:spLocks noGrp="1"/>
          </p:cNvSpPr>
          <p:nvPr>
            <p:ph type="body" sz="quarter" idx="10"/>
          </p:nvPr>
        </p:nvSpPr>
        <p:spPr/>
        <p:txBody>
          <a:bodyPr/>
          <a:lstStyle/>
          <a:p>
            <a:r>
              <a:rPr lang="en-US" b="1" dirty="0" smtClean="0"/>
              <a:t>What we’ve figured out…</a:t>
            </a:r>
          </a:p>
          <a:p>
            <a:r>
              <a:rPr lang="en-US" dirty="0" smtClean="0"/>
              <a:t>We’ve </a:t>
            </a:r>
            <a:r>
              <a:rPr lang="en-US" dirty="0"/>
              <a:t>learned that yes, you can get enough water from space rocks to make an ocean!</a:t>
            </a:r>
          </a:p>
          <a:p>
            <a:endParaRPr lang="en-US" dirty="0"/>
          </a:p>
        </p:txBody>
      </p:sp>
      <p:sp>
        <p:nvSpPr>
          <p:cNvPr id="4" name="Text Placeholder 3">
            <a:extLst>
              <a:ext uri="{FF2B5EF4-FFF2-40B4-BE49-F238E27FC236}">
                <a16:creationId xmlns:a16="http://schemas.microsoft.com/office/drawing/2014/main" id="{E1788F4B-8AD6-294D-8363-00115F8B9C36}"/>
              </a:ext>
            </a:extLst>
          </p:cNvPr>
          <p:cNvSpPr>
            <a:spLocks noGrp="1"/>
          </p:cNvSpPr>
          <p:nvPr>
            <p:ph type="body" sz="quarter" idx="11"/>
          </p:nvPr>
        </p:nvSpPr>
        <p:spPr/>
        <p:txBody>
          <a:bodyPr/>
          <a:lstStyle/>
          <a:p>
            <a:pPr>
              <a:lnSpc>
                <a:spcPct val="100000"/>
              </a:lnSpc>
              <a:spcAft>
                <a:spcPts val="400"/>
              </a:spcAft>
            </a:pPr>
            <a:r>
              <a:rPr lang="en-US" dirty="0"/>
              <a:t>LS </a:t>
            </a:r>
            <a:r>
              <a:rPr lang="en-US" dirty="0" smtClean="0"/>
              <a:t>03 </a:t>
            </a:r>
            <a:r>
              <a:rPr lang="en-US" dirty="0"/>
              <a:t>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a:p>
            <a:endParaRPr lang="en-US" dirty="0"/>
          </a:p>
        </p:txBody>
      </p:sp>
    </p:spTree>
    <p:extLst>
      <p:ext uri="{BB962C8B-B14F-4D97-AF65-F5344CB8AC3E}">
        <p14:creationId xmlns:p14="http://schemas.microsoft.com/office/powerpoint/2010/main" val="2811434247"/>
      </p:ext>
    </p:ext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04: Learning Segment Overview</a:t>
            </a:r>
          </a:p>
        </p:txBody>
      </p:sp>
      <p:sp>
        <p:nvSpPr>
          <p:cNvPr id="2" name="Text Placeholder 1">
            <a:extLst>
              <a:ext uri="{FF2B5EF4-FFF2-40B4-BE49-F238E27FC236}">
                <a16:creationId xmlns:a16="http://schemas.microsoft.com/office/drawing/2014/main" id="{5F7F3F75-A29E-F34F-BDE9-CECB718D77D7}"/>
              </a:ext>
            </a:extLst>
          </p:cNvPr>
          <p:cNvSpPr>
            <a:spLocks noGrp="1"/>
          </p:cNvSpPr>
          <p:nvPr>
            <p:ph type="body" sz="quarter" idx="10"/>
          </p:nvPr>
        </p:nvSpPr>
        <p:spPr/>
        <p:txBody>
          <a:bodyPr/>
          <a:lstStyle/>
          <a:p>
            <a:pPr>
              <a:spcAft>
                <a:spcPts val="600"/>
              </a:spcAft>
            </a:pPr>
            <a:r>
              <a:rPr lang="en-US" b="1" dirty="0" smtClean="0">
                <a:sym typeface="Wingdings" panose="05000000000000000000" pitchFamily="2" charset="2"/>
              </a:rPr>
              <a:t>We </a:t>
            </a:r>
            <a:r>
              <a:rPr lang="en-US" b="1" dirty="0">
                <a:sym typeface="Wingdings" panose="05000000000000000000" pitchFamily="2" charset="2"/>
              </a:rPr>
              <a:t>are now wondering how water might have made it to the surface of the Earth to form the oceans. By engaging in a reading, we also come to realize that volcanic outgassing might also explain the origin of our atmosphere!</a:t>
            </a:r>
            <a:endParaRPr lang="en-US" b="1" dirty="0"/>
          </a:p>
          <a:p>
            <a:pPr>
              <a:spcAft>
                <a:spcPts val="600"/>
              </a:spcAft>
            </a:pPr>
            <a:endParaRPr lang="en-US" dirty="0"/>
          </a:p>
          <a:p>
            <a:endParaRPr lang="en-US" dirty="0"/>
          </a:p>
        </p:txBody>
      </p:sp>
      <p:sp>
        <p:nvSpPr>
          <p:cNvPr id="7" name="Text Placeholder 6">
            <a:extLst>
              <a:ext uri="{FF2B5EF4-FFF2-40B4-BE49-F238E27FC236}">
                <a16:creationId xmlns:a16="http://schemas.microsoft.com/office/drawing/2014/main" id="{736CF61C-B479-4A43-BFF4-A1651A5AF00E}"/>
              </a:ext>
            </a:extLst>
          </p:cNvPr>
          <p:cNvSpPr>
            <a:spLocks noGrp="1"/>
          </p:cNvSpPr>
          <p:nvPr>
            <p:ph type="body" sz="quarter" idx="12"/>
          </p:nvPr>
        </p:nvSpPr>
        <p:spPr/>
        <p:txBody>
          <a:bodyPr/>
          <a:lstStyle/>
          <a:p>
            <a:pPr>
              <a:spcAft>
                <a:spcPts val="600"/>
              </a:spcAft>
            </a:pPr>
            <a:r>
              <a:rPr lang="en-US" u="sng" dirty="0"/>
              <a:t>Resources you will need</a:t>
            </a:r>
            <a:r>
              <a:rPr lang="en-US" dirty="0"/>
              <a:t>:</a:t>
            </a:r>
          </a:p>
          <a:p>
            <a:pPr>
              <a:spcAft>
                <a:spcPts val="600"/>
              </a:spcAft>
            </a:pPr>
            <a:r>
              <a:rPr lang="en-US" dirty="0"/>
              <a:t>AO Doodle Sheet</a:t>
            </a:r>
          </a:p>
          <a:p>
            <a:pPr>
              <a:spcAft>
                <a:spcPts val="600"/>
              </a:spcAft>
            </a:pPr>
            <a:r>
              <a:rPr lang="en-US" dirty="0"/>
              <a:t>AO 04 Volcanic Outgassing Reading</a:t>
            </a:r>
          </a:p>
          <a:p>
            <a:pPr>
              <a:spcAft>
                <a:spcPts val="600"/>
              </a:spcAft>
            </a:pPr>
            <a:r>
              <a:rPr lang="en-US" dirty="0"/>
              <a:t>AO 04 Volcanic Eruptions Video Resources (please review prior to enacting this segment)</a:t>
            </a:r>
          </a:p>
          <a:p>
            <a:endParaRPr lang="en-US" dirty="0"/>
          </a:p>
        </p:txBody>
      </p:sp>
      <p:sp>
        <p:nvSpPr>
          <p:cNvPr id="5" name="Text Placeholder 4">
            <a:extLst>
              <a:ext uri="{FF2B5EF4-FFF2-40B4-BE49-F238E27FC236}">
                <a16:creationId xmlns:a16="http://schemas.microsoft.com/office/drawing/2014/main" id="{2509F2E5-3A4E-AF4F-A5A8-2C51DFBBF141}"/>
              </a:ext>
            </a:extLst>
          </p:cNvPr>
          <p:cNvSpPr>
            <a:spLocks noGrp="1"/>
          </p:cNvSpPr>
          <p:nvPr>
            <p:ph type="body" sz="quarter" idx="11"/>
          </p:nvPr>
        </p:nvSpPr>
        <p:spPr/>
        <p:txBody>
          <a:bodyPr/>
          <a:lstStyle/>
          <a:p>
            <a:r>
              <a:rPr lang="en-US" dirty="0"/>
              <a:t>30-45 minutes</a:t>
            </a:r>
          </a:p>
          <a:p>
            <a:endParaRPr lang="en-US" dirty="0"/>
          </a:p>
        </p:txBody>
      </p:sp>
    </p:spTree>
    <p:extLst>
      <p:ext uri="{BB962C8B-B14F-4D97-AF65-F5344CB8AC3E}">
        <p14:creationId xmlns:p14="http://schemas.microsoft.com/office/powerpoint/2010/main" val="1505815911"/>
      </p:ext>
    </p:extLst>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04: Coming to the Surface</a:t>
            </a:r>
          </a:p>
        </p:txBody>
      </p:sp>
      <p:sp>
        <p:nvSpPr>
          <p:cNvPr id="2" name="Text Placeholder 1">
            <a:extLst>
              <a:ext uri="{FF2B5EF4-FFF2-40B4-BE49-F238E27FC236}">
                <a16:creationId xmlns:a16="http://schemas.microsoft.com/office/drawing/2014/main" id="{61628BC9-2E99-2E4E-A10F-B83FBCA529FC}"/>
              </a:ext>
            </a:extLst>
          </p:cNvPr>
          <p:cNvSpPr>
            <a:spLocks noGrp="1"/>
          </p:cNvSpPr>
          <p:nvPr>
            <p:ph type="body" sz="quarter" idx="10"/>
          </p:nvPr>
        </p:nvSpPr>
        <p:spPr/>
        <p:txBody>
          <a:bodyPr/>
          <a:lstStyle/>
          <a:p>
            <a:pPr>
              <a:spcAft>
                <a:spcPts val="600"/>
              </a:spcAft>
            </a:pPr>
            <a:r>
              <a:rPr lang="en-US" dirty="0"/>
              <a:t>We now think there may have been enough water in meteors to supply the world’s oceans, but there must have been a way for all—or at least most—of it to get to the surface. The readings and data in this learning segment really explore how we think those elements deep in the rock were released. If your students haven’t generated ideas or questions about how all of the elements that make up the oceans and atmosphere came to the surface prior to these conversations, that’s ok. We introduce the question right at the start of this segment. If they have wondered about it, be sure to reference their questions when launching this segment.</a:t>
            </a:r>
          </a:p>
          <a:p>
            <a:pPr>
              <a:spcAft>
                <a:spcPts val="600"/>
              </a:spcAft>
            </a:pPr>
            <a:r>
              <a:rPr lang="en-US" dirty="0"/>
              <a:t>The mechanism explored here is volcanic outgassing. Importantly however, what comes out of volcanoes does NOT represent the current composition of Earth’s atmosphere—a problem we take up in the next unit. All you need here is the basic idea that the gases of the early atmosphere likely came (in large part at least) from the space rocks that formed the Earth. You’ll work with the students to list the gases that DO come out of volcanoes and will leave it at that. If your students problematize the dearth of oxygen coming from volcanoes (or the abundance of other., sometimes toxic gases), give them credit for wondering, record the question or concern </a:t>
            </a:r>
            <a:r>
              <a:rPr lang="en-US" dirty="0" smtClean="0"/>
              <a:t>publicly. </a:t>
            </a:r>
            <a:r>
              <a:rPr lang="en-US" dirty="0"/>
              <a:t>See how other students feel about the concern through a whole class conversation. (Again, this may never come up in your class, especially if student don’t recognize the difference between the inferred early atmosphere and the modern composition.)</a:t>
            </a:r>
          </a:p>
          <a:p>
            <a:endParaRPr lang="en-US" dirty="0"/>
          </a:p>
        </p:txBody>
      </p:sp>
    </p:spTree>
    <p:extLst>
      <p:ext uri="{BB962C8B-B14F-4D97-AF65-F5344CB8AC3E}">
        <p14:creationId xmlns:p14="http://schemas.microsoft.com/office/powerpoint/2010/main" val="1375885517"/>
      </p:ext>
    </p:extLst>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353150" y="596885"/>
            <a:ext cx="8455388" cy="411396"/>
          </a:xfrm>
        </p:spPr>
        <p:txBody>
          <a:bodyPr>
            <a:noAutofit/>
          </a:bodyPr>
          <a:lstStyle/>
          <a:p>
            <a:r>
              <a:rPr lang="en-US" sz="3600" dirty="0">
                <a:latin typeface="Arial" panose="020B0604020202020204" pitchFamily="34" charset="0"/>
                <a:cs typeface="Arial" panose="020B0604020202020204" pitchFamily="34" charset="0"/>
              </a:rPr>
              <a:t>Water from Rocks!</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353150" y="1008281"/>
            <a:ext cx="8217536" cy="45933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	</a:t>
            </a: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We now see that, yes, there is evidence that the water in the ocean could have come from space rocks.</a:t>
            </a:r>
          </a:p>
          <a:p>
            <a:pPr marL="0" indent="0">
              <a:lnSpc>
                <a:spcPct val="100000"/>
              </a:lnSpc>
              <a:spcBef>
                <a:spcPts val="0"/>
              </a:spcBef>
              <a:spcAft>
                <a:spcPts val="1200"/>
              </a:spcAft>
              <a:buNone/>
            </a:pPr>
            <a:endParaRPr lang="en-US" b="1"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b="1" dirty="0">
                <a:latin typeface="Arial" panose="020B0604020202020204" pitchFamily="34" charset="0"/>
                <a:cs typeface="Arial" panose="020B0604020202020204" pitchFamily="34" charset="0"/>
              </a:rPr>
              <a:t>How did the water get to the surface of the Earth?</a:t>
            </a:r>
          </a:p>
          <a:p>
            <a:pPr marL="0" indent="0">
              <a:lnSpc>
                <a:spcPct val="100000"/>
              </a:lnSpc>
              <a:spcBef>
                <a:spcPts val="0"/>
              </a:spcBef>
              <a:spcAft>
                <a:spcPts val="1200"/>
              </a:spcAft>
              <a:buNone/>
            </a:pPr>
            <a:endParaRPr lang="en-US" sz="2400" b="1"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1018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fade">
                                      <p:cBhvr>
                                        <p:cTn id="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400" dirty="0" smtClean="0"/>
              <a:t>Unit Overview</a:t>
            </a:r>
            <a:endParaRPr sz="2400" dirty="0"/>
          </a:p>
        </p:txBody>
      </p:sp>
      <p:sp>
        <p:nvSpPr>
          <p:cNvPr id="5" name="TextBox 4"/>
          <p:cNvSpPr txBox="1"/>
          <p:nvPr/>
        </p:nvSpPr>
        <p:spPr>
          <a:xfrm>
            <a:off x="178392" y="765101"/>
            <a:ext cx="8751497" cy="4201150"/>
          </a:xfrm>
          <a:prstGeom prst="rect">
            <a:avLst/>
          </a:prstGeom>
          <a:noFill/>
        </p:spPr>
        <p:txBody>
          <a:bodyPr wrap="square" rtlCol="0">
            <a:spAutoFit/>
          </a:bodyPr>
          <a:lstStyle/>
          <a:p>
            <a:pPr>
              <a:spcAft>
                <a:spcPts val="1200"/>
              </a:spcAft>
            </a:pPr>
            <a:r>
              <a:rPr lang="en-US" sz="1400" i="1" dirty="0"/>
              <a:t>Transition In: Having realized that Earth is a changing system that may be in peril, we turn toward an exploration of what makes the Earth unique and how it got to be that way.</a:t>
            </a:r>
            <a:endParaRPr lang="en-US" sz="1400" dirty="0"/>
          </a:p>
          <a:p>
            <a:pPr>
              <a:spcAft>
                <a:spcPts val="1200"/>
              </a:spcAft>
            </a:pPr>
            <a:r>
              <a:rPr lang="en-US" sz="1400" dirty="0"/>
              <a:t>After generating two </a:t>
            </a:r>
            <a:r>
              <a:rPr lang="en-US" sz="1400" dirty="0" smtClean="0"/>
              <a:t>lists—one </a:t>
            </a:r>
            <a:r>
              <a:rPr lang="en-US" sz="1400" dirty="0"/>
              <a:t>with characteristics Earth shares with other planets and another that it does </a:t>
            </a:r>
            <a:r>
              <a:rPr lang="en-US" sz="1400" dirty="0" smtClean="0"/>
              <a:t>not—we </a:t>
            </a:r>
            <a:r>
              <a:rPr lang="en-US" sz="1400" dirty="0"/>
              <a:t>wonder how our unique planet came to be. We decide the first step is to explore the formation of the Earth's rocky geosphere since we wonder if the inner, rocky planets may have all formed in a similar manner. A specific common feature among the inner planets--craters--gives us a place to start exploring our model. Through a lab, we recognize that meteor impacts hold the potential to add mass to a planet as well as a significant amount of energy. This leads us to think that Earth may have formed from the accretion of meteors, dust and gas during the formation of the solar system. The result was a massive planet whose formation accelerated due to gravitational capture of more space rocks over time. As space rocks declined in number (as planets accumulated their mass), the number of impacts declined, Earth cooled and formed a rocky crust atop a molten interior.</a:t>
            </a:r>
          </a:p>
          <a:p>
            <a:pPr>
              <a:spcAft>
                <a:spcPts val="600"/>
              </a:spcAft>
            </a:pPr>
            <a:r>
              <a:rPr lang="en-US" sz="1400" i="1" dirty="0"/>
              <a:t>Transition Out: After developing a model for the formation of the geosphere, we turn our attention to the other aspects of </a:t>
            </a:r>
            <a:r>
              <a:rPr lang="en-US" sz="1400" i="1" dirty="0" smtClean="0"/>
              <a:t>the Earth</a:t>
            </a:r>
            <a:r>
              <a:rPr lang="en-US" sz="1400" i="1" dirty="0"/>
              <a:t>, the ones that make it more pointedly </a:t>
            </a:r>
            <a:r>
              <a:rPr lang="en-US" sz="1400" i="1" dirty="0" smtClean="0"/>
              <a:t>unique—the </a:t>
            </a:r>
            <a:r>
              <a:rPr lang="en-US" sz="1400" i="1" dirty="0"/>
              <a:t>atmosphere, the oceans, and life. How did these originate?</a:t>
            </a:r>
            <a:endParaRPr lang="en-US" sz="1400" dirty="0"/>
          </a:p>
          <a:p>
            <a:r>
              <a:rPr lang="en-US" dirty="0"/>
              <a:t/>
            </a:r>
            <a:br>
              <a:rPr lang="en-US" dirty="0"/>
            </a:br>
            <a:endParaRPr lang="en-US" sz="1400" dirty="0" smtClean="0">
              <a:cs typeface="Arial" panose="020B0604020202020204" pitchFamily="34" charset="0"/>
            </a:endParaRPr>
          </a:p>
        </p:txBody>
      </p:sp>
    </p:spTree>
    <p:extLst>
      <p:ext uri="{BB962C8B-B14F-4D97-AF65-F5344CB8AC3E}">
        <p14:creationId xmlns:p14="http://schemas.microsoft.com/office/powerpoint/2010/main" val="3702803230"/>
      </p:ext>
    </p:ext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30754" y="2695876"/>
            <a:ext cx="4243757" cy="707886"/>
          </a:xfrm>
          <a:prstGeom prst="rect">
            <a:avLst/>
          </a:prstGeom>
          <a:noFill/>
        </p:spPr>
        <p:txBody>
          <a:bodyPr wrap="square" rtlCol="0">
            <a:spAutoFit/>
          </a:bodyPr>
          <a:lstStyle/>
          <a:p>
            <a:r>
              <a:rPr lang="en-US" sz="4000" b="1" dirty="0">
                <a:latin typeface="Arial" panose="020B0604020202020204" pitchFamily="34" charset="0"/>
                <a:cs typeface="Arial" panose="020B0604020202020204" pitchFamily="34" charset="0"/>
              </a:rPr>
              <a:t>[Play Video Clip]</a:t>
            </a:r>
          </a:p>
        </p:txBody>
      </p:sp>
    </p:spTree>
    <p:extLst>
      <p:ext uri="{BB962C8B-B14F-4D97-AF65-F5344CB8AC3E}">
        <p14:creationId xmlns:p14="http://schemas.microsoft.com/office/powerpoint/2010/main" val="91010952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293506" y="596885"/>
            <a:ext cx="6342595" cy="411396"/>
          </a:xfrm>
        </p:spPr>
        <p:txBody>
          <a:bodyPr>
            <a:noAutofit/>
          </a:bodyPr>
          <a:lstStyle/>
          <a:p>
            <a:r>
              <a:rPr lang="en-US" sz="3600" dirty="0">
                <a:latin typeface="Arial" panose="020B0604020202020204" pitchFamily="34" charset="0"/>
                <a:cs typeface="Arial" panose="020B0604020202020204" pitchFamily="34" charset="0"/>
              </a:rPr>
              <a:t>Learning More through Reading</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353150" y="1008281"/>
            <a:ext cx="8586664" cy="45933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	</a:t>
            </a:r>
          </a:p>
          <a:p>
            <a:pPr marL="0" indent="0">
              <a:lnSpc>
                <a:spcPct val="100000"/>
              </a:lnSpc>
              <a:spcBef>
                <a:spcPts val="0"/>
              </a:spcBef>
              <a:spcAft>
                <a:spcPts val="1200"/>
              </a:spcAft>
              <a:buNone/>
            </a:pPr>
            <a:r>
              <a:rPr lang="en-US" b="1" dirty="0">
                <a:latin typeface="Arial" panose="020B0604020202020204" pitchFamily="34" charset="0"/>
                <a:cs typeface="Arial" panose="020B0604020202020204" pitchFamily="34" charset="0"/>
              </a:rPr>
              <a:t>Let’s read to learn more…</a:t>
            </a: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Read over the handout in front of you.</a:t>
            </a: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As you do so…</a:t>
            </a:r>
            <a:endParaRPr lang="en-US" b="1" dirty="0">
              <a:solidFill>
                <a:srgbClr val="800000"/>
              </a:solidFill>
              <a:latin typeface="Arial" panose="020B0604020202020204" pitchFamily="34" charset="0"/>
              <a:cs typeface="Arial" panose="020B0604020202020204" pitchFamily="34" charset="0"/>
            </a:endParaRPr>
          </a:p>
          <a:p>
            <a:pPr marL="514350" indent="-514350">
              <a:lnSpc>
                <a:spcPct val="100000"/>
              </a:lnSpc>
              <a:spcBef>
                <a:spcPts val="0"/>
              </a:spcBef>
              <a:spcAft>
                <a:spcPts val="1200"/>
              </a:spcAft>
              <a:buFont typeface="+mj-lt"/>
              <a:buAutoNum type="arabicPeriod"/>
            </a:pPr>
            <a:r>
              <a:rPr lang="en-US" dirty="0">
                <a:latin typeface="Arial" panose="020B0604020202020204" pitchFamily="34" charset="0"/>
                <a:cs typeface="Arial" panose="020B0604020202020204" pitchFamily="34" charset="0"/>
              </a:rPr>
              <a:t>Underline an idea you feel is key toward answering our question. </a:t>
            </a:r>
            <a:r>
              <a:rPr lang="en-US" sz="1800" dirty="0">
                <a:latin typeface="Arial" panose="020B0604020202020204" pitchFamily="34" charset="0"/>
                <a:cs typeface="Arial" panose="020B0604020202020204" pitchFamily="34" charset="0"/>
              </a:rPr>
              <a:t>(How did the water get to the surface?)</a:t>
            </a:r>
          </a:p>
          <a:p>
            <a:pPr marL="514350" indent="-514350">
              <a:lnSpc>
                <a:spcPct val="100000"/>
              </a:lnSpc>
              <a:spcBef>
                <a:spcPts val="0"/>
              </a:spcBef>
              <a:spcAft>
                <a:spcPts val="1200"/>
              </a:spcAft>
              <a:buFont typeface="+mj-lt"/>
              <a:buAutoNum type="arabicPeriod"/>
            </a:pPr>
            <a:r>
              <a:rPr lang="en-US" dirty="0">
                <a:latin typeface="Arial" panose="020B0604020202020204" pitchFamily="34" charset="0"/>
                <a:cs typeface="Arial" panose="020B0604020202020204" pitchFamily="34" charset="0"/>
              </a:rPr>
              <a:t>Circle something you had a question about.</a:t>
            </a:r>
          </a:p>
          <a:p>
            <a:pPr marL="514350" indent="-514350">
              <a:lnSpc>
                <a:spcPct val="100000"/>
              </a:lnSpc>
              <a:spcBef>
                <a:spcPts val="0"/>
              </a:spcBef>
              <a:spcAft>
                <a:spcPts val="1200"/>
              </a:spcAft>
              <a:buFont typeface="+mj-lt"/>
              <a:buAutoNum type="arabicPeriod"/>
            </a:pPr>
            <a:r>
              <a:rPr lang="en-US" dirty="0">
                <a:latin typeface="Arial" panose="020B0604020202020204" pitchFamily="34" charset="0"/>
                <a:cs typeface="Arial" panose="020B0604020202020204" pitchFamily="34" charset="0"/>
              </a:rPr>
              <a:t>Asterisk an idea that surprised you.</a:t>
            </a:r>
          </a:p>
          <a:p>
            <a:pPr marL="0" indent="0">
              <a:lnSpc>
                <a:spcPct val="100000"/>
              </a:lnSpc>
              <a:spcBef>
                <a:spcPts val="0"/>
              </a:spcBef>
              <a:spcAft>
                <a:spcPts val="1200"/>
              </a:spcAft>
              <a:buNone/>
            </a:pPr>
            <a:r>
              <a:rPr lang="en-US" i="1" dirty="0">
                <a:latin typeface="Arial" panose="020B0604020202020204" pitchFamily="34" charset="0"/>
                <a:cs typeface="Arial" panose="020B0604020202020204" pitchFamily="34" charset="0"/>
              </a:rPr>
              <a:t>We’ll then engage in two rounds of talking sticks in our groups to discuss what we’ve learned.</a:t>
            </a:r>
          </a:p>
          <a:p>
            <a:pPr marL="0" indent="0">
              <a:lnSpc>
                <a:spcPct val="100000"/>
              </a:lnSpc>
              <a:spcBef>
                <a:spcPts val="0"/>
              </a:spcBef>
              <a:spcAft>
                <a:spcPts val="1200"/>
              </a:spcAft>
              <a:buNone/>
            </a:pPr>
            <a:endParaRPr lang="en-US" b="1" dirty="0">
              <a:latin typeface="Arial" panose="020B0604020202020204" pitchFamily="34" charset="0"/>
              <a:cs typeface="Arial" panose="020B0604020202020204" pitchFamily="34" charset="0"/>
            </a:endParaRPr>
          </a:p>
          <a:p>
            <a:pPr marL="385763" indent="-385763">
              <a:buFont typeface="+mj-lt"/>
              <a:buAutoNum type="arabicPeriod"/>
            </a:pPr>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686901" y="435006"/>
            <a:ext cx="1987426" cy="2523825"/>
          </a:xfrm>
          <a:prstGeom prst="rect">
            <a:avLst/>
          </a:prstGeom>
          <a:ln>
            <a:solidFill>
              <a:schemeClr val="tx1"/>
            </a:solidFill>
          </a:ln>
        </p:spPr>
      </p:pic>
      <p:pic>
        <p:nvPicPr>
          <p:cNvPr id="8" name="Picture 7">
            <a:extLst>
              <a:ext uri="{FF2B5EF4-FFF2-40B4-BE49-F238E27FC236}">
                <a16:creationId xmlns:a16="http://schemas.microsoft.com/office/drawing/2014/main" id="{81D65536-5789-FC42-8D13-3E729918B1C8}"/>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7937990" y="1582132"/>
            <a:ext cx="1052624" cy="891044"/>
          </a:xfrm>
          <a:prstGeom prst="rect">
            <a:avLst/>
          </a:prstGeom>
        </p:spPr>
      </p:pic>
    </p:spTree>
    <p:extLst>
      <p:ext uri="{BB962C8B-B14F-4D97-AF65-F5344CB8AC3E}">
        <p14:creationId xmlns:p14="http://schemas.microsoft.com/office/powerpoint/2010/main" val="3500760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fade">
                                      <p:cBhvr>
                                        <p:cTn id="7" dur="500"/>
                                        <p:tgtEl>
                                          <p:spTgt spid="6">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4" end="4"/>
                                            </p:txEl>
                                          </p:spTgt>
                                        </p:tgtEl>
                                        <p:attrNameLst>
                                          <p:attrName>style.visibility</p:attrName>
                                        </p:attrNameLst>
                                      </p:cBhvr>
                                      <p:to>
                                        <p:strVal val="visible"/>
                                      </p:to>
                                    </p:set>
                                    <p:animEffect transition="in" filter="fade">
                                      <p:cBhvr>
                                        <p:cTn id="12" dur="500"/>
                                        <p:tgtEl>
                                          <p:spTgt spid="6">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animEffect transition="in" filter="fade">
                                      <p:cBhvr>
                                        <p:cTn id="17" dur="500"/>
                                        <p:tgtEl>
                                          <p:spTgt spid="6">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6" end="6"/>
                                            </p:txEl>
                                          </p:spTgt>
                                        </p:tgtEl>
                                        <p:attrNameLst>
                                          <p:attrName>style.visibility</p:attrName>
                                        </p:attrNameLst>
                                      </p:cBhvr>
                                      <p:to>
                                        <p:strVal val="visible"/>
                                      </p:to>
                                    </p:set>
                                    <p:animEffect transition="in" filter="fade">
                                      <p:cBhvr>
                                        <p:cTn id="22" dur="500"/>
                                        <p:tgtEl>
                                          <p:spTgt spid="6">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animEffect transition="in" filter="fade">
                                      <p:cBhvr>
                                        <p:cTn id="27"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353150" y="596885"/>
            <a:ext cx="6023104" cy="411396"/>
          </a:xfrm>
        </p:spPr>
        <p:txBody>
          <a:bodyPr>
            <a:noAutofit/>
          </a:bodyPr>
          <a:lstStyle/>
          <a:p>
            <a:r>
              <a:rPr lang="en-US" sz="3600" dirty="0">
                <a:latin typeface="Arial" panose="020B0604020202020204" pitchFamily="34" charset="0"/>
                <a:cs typeface="Arial" panose="020B0604020202020204" pitchFamily="34" charset="0"/>
              </a:rPr>
              <a:t>Learning More through Reading</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353150" y="1008281"/>
            <a:ext cx="8631824" cy="45933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	</a:t>
            </a:r>
          </a:p>
          <a:p>
            <a:pPr marL="0" indent="0">
              <a:lnSpc>
                <a:spcPct val="100000"/>
              </a:lnSpc>
              <a:spcBef>
                <a:spcPts val="0"/>
              </a:spcBef>
              <a:spcAft>
                <a:spcPts val="1200"/>
              </a:spcAft>
              <a:buNone/>
            </a:pPr>
            <a:r>
              <a:rPr lang="en-US" b="1" dirty="0">
                <a:latin typeface="Arial" panose="020B0604020202020204" pitchFamily="34" charset="0"/>
                <a:cs typeface="Arial" panose="020B0604020202020204" pitchFamily="34" charset="0"/>
              </a:rPr>
              <a:t>Talking Sticks</a:t>
            </a:r>
            <a:endParaRPr lang="en-US" i="1"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Three quick rounds:</a:t>
            </a:r>
          </a:p>
          <a:p>
            <a:pPr marL="0" indent="0">
              <a:lnSpc>
                <a:spcPct val="100000"/>
              </a:lnSpc>
              <a:spcBef>
                <a:spcPts val="0"/>
              </a:spcBef>
              <a:spcAft>
                <a:spcPts val="1200"/>
              </a:spcAft>
              <a:buNone/>
            </a:pPr>
            <a:r>
              <a:rPr lang="en-US" sz="1800" i="1" dirty="0">
                <a:latin typeface="Arial" panose="020B0604020202020204" pitchFamily="34" charset="0"/>
                <a:cs typeface="Arial" panose="020B0604020202020204" pitchFamily="34" charset="0"/>
              </a:rPr>
              <a:t>(30 seconds per person in each round)</a:t>
            </a:r>
          </a:p>
          <a:p>
            <a:pPr marL="514350" indent="-514350">
              <a:lnSpc>
                <a:spcPct val="100000"/>
              </a:lnSpc>
              <a:spcBef>
                <a:spcPts val="0"/>
              </a:spcBef>
              <a:spcAft>
                <a:spcPts val="1200"/>
              </a:spcAft>
              <a:buFont typeface="+mj-lt"/>
              <a:buAutoNum type="arabicPeriod"/>
            </a:pPr>
            <a:r>
              <a:rPr lang="en-US" b="1" dirty="0">
                <a:latin typeface="Arial" panose="020B0604020202020204" pitchFamily="34" charset="0"/>
                <a:cs typeface="Arial" panose="020B0604020202020204" pitchFamily="34" charset="0"/>
              </a:rPr>
              <a:t>Share the idea you felt was key to explaining how water came to Earth’s surface.</a:t>
            </a:r>
          </a:p>
          <a:p>
            <a:pPr marL="514350" indent="-514350">
              <a:lnSpc>
                <a:spcPct val="100000"/>
              </a:lnSpc>
              <a:spcBef>
                <a:spcPts val="0"/>
              </a:spcBef>
              <a:spcAft>
                <a:spcPts val="1200"/>
              </a:spcAft>
              <a:buFont typeface="+mj-lt"/>
              <a:buAutoNum type="arabicPeriod"/>
            </a:pPr>
            <a:r>
              <a:rPr lang="en-US" b="1" dirty="0">
                <a:latin typeface="Arial" panose="020B0604020202020204" pitchFamily="34" charset="0"/>
                <a:cs typeface="Arial" panose="020B0604020202020204" pitchFamily="34" charset="0"/>
              </a:rPr>
              <a:t>Share a different idea you got from the reading (either something that surprised you or something you had a question about).</a:t>
            </a:r>
          </a:p>
          <a:p>
            <a:pPr marL="514350" indent="-514350">
              <a:lnSpc>
                <a:spcPct val="100000"/>
              </a:lnSpc>
              <a:spcBef>
                <a:spcPts val="0"/>
              </a:spcBef>
              <a:spcAft>
                <a:spcPts val="1200"/>
              </a:spcAft>
              <a:buFont typeface="+mj-lt"/>
              <a:buAutoNum type="arabicPeriod"/>
            </a:pPr>
            <a:r>
              <a:rPr lang="en-US" b="1" dirty="0">
                <a:latin typeface="Arial" panose="020B0604020202020204" pitchFamily="34" charset="0"/>
                <a:cs typeface="Arial" panose="020B0604020202020204" pitchFamily="34" charset="0"/>
              </a:rPr>
              <a:t>Cross-talk about what came up. Respond to something another person said.</a:t>
            </a:r>
          </a:p>
          <a:p>
            <a:pPr marL="385763" indent="-385763">
              <a:buFont typeface="+mj-lt"/>
              <a:buAutoNum type="arabicPeriod"/>
            </a:pPr>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686901" y="435006"/>
            <a:ext cx="1987426" cy="2523825"/>
          </a:xfrm>
          <a:prstGeom prst="rect">
            <a:avLst/>
          </a:prstGeom>
          <a:ln>
            <a:solidFill>
              <a:schemeClr val="tx1"/>
            </a:solidFill>
          </a:ln>
        </p:spPr>
      </p:pic>
    </p:spTree>
    <p:extLst>
      <p:ext uri="{BB962C8B-B14F-4D97-AF65-F5344CB8AC3E}">
        <p14:creationId xmlns:p14="http://schemas.microsoft.com/office/powerpoint/2010/main" val="3742027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Effect transition="in" filter="fade">
                                      <p:cBhvr>
                                        <p:cTn id="7" dur="500"/>
                                        <p:tgtEl>
                                          <p:spTgt spid="6">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fade">
                                      <p:cBhvr>
                                        <p:cTn id="12" dur="500"/>
                                        <p:tgtEl>
                                          <p:spTgt spid="6">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353150" y="596885"/>
            <a:ext cx="8455388" cy="411396"/>
          </a:xfrm>
        </p:spPr>
        <p:txBody>
          <a:bodyPr>
            <a:noAutofit/>
          </a:bodyPr>
          <a:lstStyle/>
          <a:p>
            <a:r>
              <a:rPr lang="en-US" sz="3600" dirty="0">
                <a:latin typeface="Arial" panose="020B0604020202020204" pitchFamily="34" charset="0"/>
                <a:cs typeface="Arial" panose="020B0604020202020204" pitchFamily="34" charset="0"/>
              </a:rPr>
              <a:t>Processing the Reading</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353150" y="1008281"/>
            <a:ext cx="5603767" cy="27080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sz="2400" dirty="0">
                <a:latin typeface="Arial" panose="020B0604020202020204" pitchFamily="34" charset="0"/>
                <a:cs typeface="Arial" panose="020B0604020202020204" pitchFamily="34" charset="0"/>
              </a:rPr>
              <a:t>	</a:t>
            </a:r>
          </a:p>
          <a:p>
            <a:pPr marL="0" indent="0">
              <a:lnSpc>
                <a:spcPct val="100000"/>
              </a:lnSpc>
              <a:spcBef>
                <a:spcPts val="0"/>
              </a:spcBef>
              <a:spcAft>
                <a:spcPts val="1200"/>
              </a:spcAft>
              <a:buNone/>
            </a:pPr>
            <a:r>
              <a:rPr lang="en-US" b="1" dirty="0">
                <a:latin typeface="Arial" panose="020B0604020202020204" pitchFamily="34" charset="0"/>
                <a:cs typeface="Arial" panose="020B0604020202020204" pitchFamily="34" charset="0"/>
              </a:rPr>
              <a:t>What did we learn?</a:t>
            </a: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What ideas do we now have to address our question:</a:t>
            </a:r>
          </a:p>
        </p:txBody>
      </p:sp>
      <p:pic>
        <p:nvPicPr>
          <p:cNvPr id="3" name="Picture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6686901" y="435006"/>
            <a:ext cx="1987426" cy="2523825"/>
          </a:xfrm>
          <a:prstGeom prst="rect">
            <a:avLst/>
          </a:prstGeom>
          <a:ln>
            <a:solidFill>
              <a:schemeClr val="tx1"/>
            </a:solidFill>
          </a:ln>
        </p:spPr>
      </p:pic>
      <p:sp>
        <p:nvSpPr>
          <p:cNvPr id="7" name="Content Placeholder 2">
            <a:extLst>
              <a:ext uri="{FF2B5EF4-FFF2-40B4-BE49-F238E27FC236}">
                <a16:creationId xmlns:a16="http://schemas.microsoft.com/office/drawing/2014/main" id="{48D6B6E5-07DB-48D6-8247-FF685CC95858}"/>
              </a:ext>
            </a:extLst>
          </p:cNvPr>
          <p:cNvSpPr txBox="1">
            <a:spLocks/>
          </p:cNvSpPr>
          <p:nvPr/>
        </p:nvSpPr>
        <p:spPr>
          <a:xfrm>
            <a:off x="284085" y="3120711"/>
            <a:ext cx="8984202" cy="30581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b="1" i="1" dirty="0">
                <a:latin typeface="Arial" panose="020B0604020202020204" pitchFamily="34" charset="0"/>
                <a:cs typeface="Arial" panose="020B0604020202020204" pitchFamily="34" charset="0"/>
              </a:rPr>
              <a:t>How did the water get to the surface of the Earth?</a:t>
            </a:r>
          </a:p>
          <a:p>
            <a:pPr marL="0" indent="0">
              <a:lnSpc>
                <a:spcPct val="100000"/>
              </a:lnSpc>
              <a:spcBef>
                <a:spcPts val="0"/>
              </a:spcBef>
              <a:spcAft>
                <a:spcPts val="1200"/>
              </a:spcAft>
              <a:buNone/>
            </a:pPr>
            <a:endParaRPr lang="en-US" i="1"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endParaRPr lang="en-US" i="1"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endParaRPr lang="en-US" i="1"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i="1" dirty="0">
                <a:latin typeface="Arial" panose="020B0604020202020204" pitchFamily="34" charset="0"/>
                <a:cs typeface="Arial" panose="020B0604020202020204" pitchFamily="34" charset="0"/>
              </a:rPr>
              <a:t>Were there other ideas that came up in your groups from the reading?</a:t>
            </a:r>
          </a:p>
          <a:p>
            <a:pPr marL="0" indent="0">
              <a:lnSpc>
                <a:spcPct val="100000"/>
              </a:lnSpc>
              <a:spcBef>
                <a:spcPts val="0"/>
              </a:spcBef>
              <a:spcAft>
                <a:spcPts val="1200"/>
              </a:spcAft>
              <a:buNone/>
            </a:pPr>
            <a:endParaRPr lang="en-US" b="1" dirty="0">
              <a:latin typeface="Arial" panose="020B0604020202020204" pitchFamily="34" charset="0"/>
              <a:cs typeface="Arial" panose="020B0604020202020204" pitchFamily="34" charset="0"/>
            </a:endParaRPr>
          </a:p>
          <a:p>
            <a:pPr marL="385763" indent="-385763">
              <a:buFont typeface="+mj-lt"/>
              <a:buAutoNum type="arabicPeriod"/>
            </a:pPr>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64442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animEffect transition="in" filter="fade">
                                      <p:cBhvr>
                                        <p:cTn id="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93DCF52-6B60-6E4C-9D9A-66A4579D45A2}"/>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7755914" y="5308399"/>
            <a:ext cx="1052624" cy="891044"/>
          </a:xfrm>
          <a:prstGeom prst="rect">
            <a:avLst/>
          </a:prstGeom>
        </p:spPr>
      </p:pic>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461188" y="500047"/>
            <a:ext cx="8217536" cy="53839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1200"/>
              </a:spcAft>
              <a:buNone/>
            </a:pPr>
            <a:r>
              <a:rPr lang="en-US" sz="3600" dirty="0">
                <a:latin typeface="Arial" panose="020B0604020202020204" pitchFamily="34" charset="0"/>
                <a:cs typeface="Arial" panose="020B0604020202020204" pitchFamily="34" charset="0"/>
              </a:rPr>
              <a:t>Besides water…</a:t>
            </a:r>
            <a:r>
              <a:rPr lang="en-US" sz="2400" dirty="0">
                <a:latin typeface="Arial" panose="020B0604020202020204" pitchFamily="34" charset="0"/>
                <a:cs typeface="Arial" panose="020B0604020202020204" pitchFamily="34" charset="0"/>
              </a:rPr>
              <a:t>	</a:t>
            </a: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What other gases come from volcanoes?</a:t>
            </a: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 And what happens to these gases?</a:t>
            </a: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Let’s record some of our ideas in Doodle E. </a:t>
            </a:r>
          </a:p>
          <a:p>
            <a:pPr marL="0" indent="0">
              <a:lnSpc>
                <a:spcPct val="100000"/>
              </a:lnSpc>
              <a:spcBef>
                <a:spcPts val="0"/>
              </a:spcBef>
              <a:spcAft>
                <a:spcPts val="12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endParaRPr lang="en-US" b="1" dirty="0">
              <a:latin typeface="Arial" panose="020B0604020202020204" pitchFamily="34" charset="0"/>
              <a:cs typeface="Arial" panose="020B0604020202020204" pitchFamily="34" charset="0"/>
            </a:endParaRPr>
          </a:p>
          <a:p>
            <a:pPr marL="385763" indent="-385763">
              <a:buFont typeface="+mj-lt"/>
              <a:buAutoNum type="arabicPeriod"/>
            </a:pPr>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pic>
        <p:nvPicPr>
          <p:cNvPr id="1026" name="Picture 2" descr="File:Augustine Volcano Jan 12 2006.jpg"/>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576628" y="2089378"/>
            <a:ext cx="4610264" cy="3065827"/>
          </a:xfrm>
          <a:prstGeom prst="rect">
            <a:avLst/>
          </a:prstGeom>
          <a:noFill/>
          <a:extLst>
            <a:ext uri="{909E8E84-426E-40dd-AFC4-6F175D3DCCD1}">
              <a14:hiddenFill xmlns="" xmlns:a14="http://schemas.microsoft.com/office/drawing/2010/main">
                <a:solidFill>
                  <a:srgbClr val="FFFFFF"/>
                </a:solidFill>
              </a14:hiddenFill>
            </a:ext>
          </a:extLst>
        </p:spPr>
      </p:pic>
      <p:graphicFrame>
        <p:nvGraphicFramePr>
          <p:cNvPr id="3" name="Table 2"/>
          <p:cNvGraphicFramePr>
            <a:graphicFrameLocks noGrp="1"/>
          </p:cNvGraphicFramePr>
          <p:nvPr>
            <p:extLst>
              <p:ext uri="{D42A27DB-BD31-4B8C-83A1-F6EECF244321}">
                <p14:modId xmlns:p14="http://schemas.microsoft.com/office/powerpoint/2010/main" val="3619718738"/>
              </p:ext>
            </p:extLst>
          </p:nvPr>
        </p:nvGraphicFramePr>
        <p:xfrm>
          <a:off x="5653377" y="2089378"/>
          <a:ext cx="2767054" cy="3053080"/>
        </p:xfrm>
        <a:graphic>
          <a:graphicData uri="http://schemas.openxmlformats.org/drawingml/2006/table">
            <a:tbl>
              <a:tblPr firstRow="1" bandRow="1">
                <a:tableStyleId>{5940675A-B579-460E-94D1-54222C63F5DA}</a:tableStyleId>
              </a:tblPr>
              <a:tblGrid>
                <a:gridCol w="2767054">
                  <a:extLst>
                    <a:ext uri="{9D8B030D-6E8A-4147-A177-3AD203B41FA5}">
                      <a16:colId xmlns:a16="http://schemas.microsoft.com/office/drawing/2014/main" val="1655637105"/>
                    </a:ext>
                  </a:extLst>
                </a:gridCol>
              </a:tblGrid>
              <a:tr h="370840">
                <a:tc>
                  <a:txBody>
                    <a:bodyPr/>
                    <a:lstStyle/>
                    <a:p>
                      <a:r>
                        <a:rPr lang="en-US" sz="2400" b="1" dirty="0">
                          <a:latin typeface="Arial" panose="020B0604020202020204" pitchFamily="34" charset="0"/>
                          <a:cs typeface="Arial" panose="020B0604020202020204" pitchFamily="34" charset="0"/>
                        </a:rPr>
                        <a:t>Volcanic Gases</a:t>
                      </a:r>
                    </a:p>
                  </a:txBody>
                  <a:tcPr/>
                </a:tc>
                <a:extLst>
                  <a:ext uri="{0D108BD9-81ED-4DB2-BD59-A6C34878D82A}">
                    <a16:rowId xmlns:a16="http://schemas.microsoft.com/office/drawing/2014/main" val="2484113133"/>
                  </a:ext>
                </a:extLst>
              </a:tr>
              <a:tr h="370840">
                <a:tc>
                  <a:txBody>
                    <a:bodyPr/>
                    <a:lstStyle/>
                    <a:p>
                      <a:r>
                        <a:rPr lang="en-US" dirty="0">
                          <a:latin typeface="Arial" panose="020B0604020202020204" pitchFamily="34" charset="0"/>
                          <a:cs typeface="Arial" panose="020B0604020202020204" pitchFamily="34" charset="0"/>
                        </a:rPr>
                        <a:t>1. Water Vapor</a:t>
                      </a:r>
                    </a:p>
                  </a:txBody>
                  <a:tcPr/>
                </a:tc>
                <a:extLst>
                  <a:ext uri="{0D108BD9-81ED-4DB2-BD59-A6C34878D82A}">
                    <a16:rowId xmlns:a16="http://schemas.microsoft.com/office/drawing/2014/main" val="2315659747"/>
                  </a:ext>
                </a:extLst>
              </a:tr>
              <a:tr h="370840">
                <a:tc>
                  <a:txBody>
                    <a:bodyPr/>
                    <a:lstStyle/>
                    <a:p>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130419226"/>
                  </a:ext>
                </a:extLst>
              </a:tr>
              <a:tr h="370840">
                <a:tc>
                  <a:txBody>
                    <a:bodyPr/>
                    <a:lstStyle/>
                    <a:p>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03279669"/>
                  </a:ext>
                </a:extLst>
              </a:tr>
              <a:tr h="370840">
                <a:tc>
                  <a:txBody>
                    <a:bodyPr/>
                    <a:lstStyle/>
                    <a:p>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865805958"/>
                  </a:ext>
                </a:extLst>
              </a:tr>
              <a:tr h="370840">
                <a:tc>
                  <a:txBody>
                    <a:bodyPr/>
                    <a:lstStyle/>
                    <a:p>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324667766"/>
                  </a:ext>
                </a:extLst>
              </a:tr>
              <a:tr h="370840">
                <a:tc>
                  <a:txBody>
                    <a:bodyPr/>
                    <a:lstStyle/>
                    <a:p>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250479354"/>
                  </a:ext>
                </a:extLst>
              </a:tr>
              <a:tr h="370840">
                <a:tc>
                  <a:txBody>
                    <a:bodyPr/>
                    <a:lstStyle/>
                    <a:p>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83588534"/>
                  </a:ext>
                </a:extLst>
              </a:tr>
            </a:tbl>
          </a:graphicData>
        </a:graphic>
      </p:graphicFrame>
    </p:spTree>
    <p:extLst>
      <p:ext uri="{BB962C8B-B14F-4D97-AF65-F5344CB8AC3E}">
        <p14:creationId xmlns:p14="http://schemas.microsoft.com/office/powerpoint/2010/main" val="2246055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Image result for ocean">
            <a:extLst>
              <a:ext uri="{FF2B5EF4-FFF2-40B4-BE49-F238E27FC236}">
                <a16:creationId xmlns:a16="http://schemas.microsoft.com/office/drawing/2014/main" id="{4863F753-2882-4B1C-9F25-C4F80D9D61F8}"/>
              </a:ext>
            </a:extLst>
          </p:cNvPr>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0" y="907868"/>
            <a:ext cx="9146678" cy="5143500"/>
          </a:xfrm>
          <a:prstGeom prst="rect">
            <a:avLst/>
          </a:prstGeom>
          <a:noFill/>
          <a:extLst>
            <a:ext uri="{909E8E84-426E-40dd-AFC4-6F175D3DCCD1}">
              <a14:hiddenFill xmlns="" xmlns:a14="http://schemas.microsoft.com/office/drawing/2010/main">
                <a:solidFill>
                  <a:srgbClr val="FFFFFF"/>
                </a:solidFill>
              </a14:hiddenFill>
            </a:ext>
          </a:extLst>
        </p:spPr>
      </p:pic>
      <p:sp>
        <p:nvSpPr>
          <p:cNvPr id="10" name="Content Placeholder 2">
            <a:extLst>
              <a:ext uri="{FF2B5EF4-FFF2-40B4-BE49-F238E27FC236}">
                <a16:creationId xmlns:a16="http://schemas.microsoft.com/office/drawing/2014/main" id="{48D6B6E5-07DB-48D6-8247-FF685CC95858}"/>
              </a:ext>
            </a:extLst>
          </p:cNvPr>
          <p:cNvSpPr txBox="1">
            <a:spLocks/>
          </p:cNvSpPr>
          <p:nvPr/>
        </p:nvSpPr>
        <p:spPr>
          <a:xfrm>
            <a:off x="635926" y="91743"/>
            <a:ext cx="7745581" cy="61327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3600" dirty="0">
                <a:latin typeface="Arial" panose="020B0604020202020204" pitchFamily="34" charset="0"/>
                <a:cs typeface="Arial" panose="020B0604020202020204" pitchFamily="34" charset="0"/>
              </a:rPr>
              <a:t>From water to oceans…</a:t>
            </a:r>
          </a:p>
          <a:p>
            <a:pPr marL="0" indent="0">
              <a:lnSpc>
                <a:spcPct val="100000"/>
              </a:lnSpc>
              <a:spcBef>
                <a:spcPts val="0"/>
              </a:spcBef>
              <a:buNone/>
            </a:pPr>
            <a:endParaRPr lang="en-US" b="1" dirty="0">
              <a:latin typeface="Arial" panose="020B0604020202020204" pitchFamily="34" charset="0"/>
              <a:cs typeface="Arial" panose="020B0604020202020204" pitchFamily="34" charset="0"/>
            </a:endParaRPr>
          </a:p>
          <a:p>
            <a:pPr>
              <a:lnSpc>
                <a:spcPct val="100000"/>
              </a:lnSpc>
              <a:spcBef>
                <a:spcPts val="0"/>
              </a:spcBef>
            </a:pPr>
            <a:r>
              <a:rPr lang="en-US" sz="2400" dirty="0">
                <a:solidFill>
                  <a:schemeClr val="bg1"/>
                </a:solidFill>
                <a:latin typeface="Arial" panose="020B0604020202020204" pitchFamily="34" charset="0"/>
                <a:cs typeface="Arial" panose="020B0604020202020204" pitchFamily="34" charset="0"/>
              </a:rPr>
              <a:t>What do we need in order to make oceans from all of the water vapor?</a:t>
            </a:r>
          </a:p>
          <a:p>
            <a:pPr>
              <a:lnSpc>
                <a:spcPct val="100000"/>
              </a:lnSpc>
              <a:spcBef>
                <a:spcPts val="0"/>
              </a:spcBef>
            </a:pPr>
            <a:endParaRPr lang="en-US" dirty="0">
              <a:solidFill>
                <a:schemeClr val="bg1"/>
              </a:solidFill>
              <a:latin typeface="Arial" panose="020B0604020202020204" pitchFamily="34" charset="0"/>
              <a:cs typeface="Arial" panose="020B0604020202020204" pitchFamily="34" charset="0"/>
            </a:endParaRPr>
          </a:p>
          <a:p>
            <a:pPr>
              <a:lnSpc>
                <a:spcPct val="100000"/>
              </a:lnSpc>
              <a:spcBef>
                <a:spcPts val="0"/>
              </a:spcBef>
            </a:pPr>
            <a:endParaRPr lang="en-US" dirty="0">
              <a:solidFill>
                <a:schemeClr val="bg1"/>
              </a:solidFill>
              <a:latin typeface="Arial" panose="020B0604020202020204" pitchFamily="34" charset="0"/>
              <a:cs typeface="Arial" panose="020B0604020202020204" pitchFamily="34" charset="0"/>
            </a:endParaRPr>
          </a:p>
          <a:p>
            <a:pPr marL="0" indent="0">
              <a:lnSpc>
                <a:spcPct val="100000"/>
              </a:lnSpc>
              <a:spcBef>
                <a:spcPts val="0"/>
              </a:spcBef>
              <a:buNone/>
            </a:pPr>
            <a:endParaRPr lang="en-US" dirty="0">
              <a:solidFill>
                <a:schemeClr val="bg1"/>
              </a:solidFill>
              <a:latin typeface="Arial" panose="020B0604020202020204" pitchFamily="34" charset="0"/>
              <a:cs typeface="Arial" panose="020B0604020202020204" pitchFamily="34" charset="0"/>
            </a:endParaRPr>
          </a:p>
          <a:p>
            <a:pPr>
              <a:lnSpc>
                <a:spcPct val="100000"/>
              </a:lnSpc>
              <a:spcBef>
                <a:spcPts val="0"/>
              </a:spcBef>
            </a:pPr>
            <a:endParaRPr lang="en-US" dirty="0">
              <a:solidFill>
                <a:schemeClr val="bg1"/>
              </a:solidFill>
              <a:latin typeface="Arial" panose="020B0604020202020204" pitchFamily="34" charset="0"/>
              <a:cs typeface="Arial" panose="020B0604020202020204" pitchFamily="34" charset="0"/>
            </a:endParaRPr>
          </a:p>
          <a:p>
            <a:pPr>
              <a:lnSpc>
                <a:spcPct val="100000"/>
              </a:lnSpc>
              <a:spcBef>
                <a:spcPts val="0"/>
              </a:spcBef>
            </a:pPr>
            <a:endParaRPr lang="en-US" dirty="0">
              <a:solidFill>
                <a:schemeClr val="bg1"/>
              </a:solidFill>
              <a:latin typeface="Arial" panose="020B0604020202020204" pitchFamily="34" charset="0"/>
              <a:cs typeface="Arial" panose="020B0604020202020204" pitchFamily="34" charset="0"/>
            </a:endParaRPr>
          </a:p>
          <a:p>
            <a:pPr>
              <a:lnSpc>
                <a:spcPct val="100000"/>
              </a:lnSpc>
              <a:spcBef>
                <a:spcPts val="0"/>
              </a:spcBef>
            </a:pPr>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049009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04: Learning Segment </a:t>
            </a:r>
            <a:r>
              <a:rPr lang="en-US" dirty="0" smtClean="0"/>
              <a:t>Summary</a:t>
            </a:r>
            <a:endParaRPr lang="en-US" dirty="0"/>
          </a:p>
        </p:txBody>
      </p:sp>
      <p:sp>
        <p:nvSpPr>
          <p:cNvPr id="2" name="Text Placeholder 1">
            <a:extLst>
              <a:ext uri="{FF2B5EF4-FFF2-40B4-BE49-F238E27FC236}">
                <a16:creationId xmlns:a16="http://schemas.microsoft.com/office/drawing/2014/main" id="{5240A6A7-85E5-F84A-8F71-D67ABAE5B1FB}"/>
              </a:ext>
            </a:extLst>
          </p:cNvPr>
          <p:cNvSpPr>
            <a:spLocks noGrp="1"/>
          </p:cNvSpPr>
          <p:nvPr>
            <p:ph type="body" sz="quarter" idx="10"/>
          </p:nvPr>
        </p:nvSpPr>
        <p:spPr/>
        <p:txBody>
          <a:bodyPr/>
          <a:lstStyle/>
          <a:p>
            <a:r>
              <a:rPr lang="en-US" b="1" dirty="0" smtClean="0"/>
              <a:t>What we’ve figured out…</a:t>
            </a:r>
          </a:p>
          <a:p>
            <a:r>
              <a:rPr lang="en-US" dirty="0" smtClean="0"/>
              <a:t>We’ve </a:t>
            </a:r>
            <a:r>
              <a:rPr lang="en-US" dirty="0"/>
              <a:t>generated some ideas about the central role of volcanism in releasing the gases that make up our oceans and atmosphere, and we have explicitly discussed condensation. We are now ready to re-group around our Driving Questions and finalize our model.</a:t>
            </a:r>
          </a:p>
          <a:p>
            <a:endParaRPr lang="en-US" dirty="0"/>
          </a:p>
        </p:txBody>
      </p:sp>
      <p:sp>
        <p:nvSpPr>
          <p:cNvPr id="4" name="Text Placeholder 3">
            <a:extLst>
              <a:ext uri="{FF2B5EF4-FFF2-40B4-BE49-F238E27FC236}">
                <a16:creationId xmlns:a16="http://schemas.microsoft.com/office/drawing/2014/main" id="{69B191A3-B891-434B-BAE1-81FDB71DC524}"/>
              </a:ext>
            </a:extLst>
          </p:cNvPr>
          <p:cNvSpPr>
            <a:spLocks noGrp="1"/>
          </p:cNvSpPr>
          <p:nvPr>
            <p:ph type="body" sz="quarter" idx="11"/>
          </p:nvPr>
        </p:nvSpPr>
        <p:spPr/>
        <p:txBody>
          <a:bodyPr/>
          <a:lstStyle/>
          <a:p>
            <a:pPr>
              <a:lnSpc>
                <a:spcPct val="100000"/>
              </a:lnSpc>
              <a:spcAft>
                <a:spcPts val="400"/>
              </a:spcAft>
            </a:pPr>
            <a:r>
              <a:rPr lang="en-US" dirty="0"/>
              <a:t>LS </a:t>
            </a:r>
            <a:r>
              <a:rPr lang="en-US" dirty="0" smtClean="0"/>
              <a:t>04 </a:t>
            </a:r>
            <a:r>
              <a:rPr lang="en-US" dirty="0"/>
              <a:t>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a:p>
            <a:endParaRPr lang="en-US" dirty="0"/>
          </a:p>
        </p:txBody>
      </p:sp>
    </p:spTree>
    <p:extLst>
      <p:ext uri="{BB962C8B-B14F-4D97-AF65-F5344CB8AC3E}">
        <p14:creationId xmlns:p14="http://schemas.microsoft.com/office/powerpoint/2010/main" val="3267733329"/>
      </p:ext>
    </p:extLst>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05: Learning Segment Overview</a:t>
            </a:r>
          </a:p>
        </p:txBody>
      </p:sp>
      <p:sp>
        <p:nvSpPr>
          <p:cNvPr id="2" name="Text Placeholder 1">
            <a:extLst>
              <a:ext uri="{FF2B5EF4-FFF2-40B4-BE49-F238E27FC236}">
                <a16:creationId xmlns:a16="http://schemas.microsoft.com/office/drawing/2014/main" id="{241AC881-F874-BB47-8D94-DC6352CFE24D}"/>
              </a:ext>
            </a:extLst>
          </p:cNvPr>
          <p:cNvSpPr>
            <a:spLocks noGrp="1"/>
          </p:cNvSpPr>
          <p:nvPr>
            <p:ph type="body" sz="quarter" idx="10"/>
          </p:nvPr>
        </p:nvSpPr>
        <p:spPr/>
        <p:txBody>
          <a:bodyPr/>
          <a:lstStyle/>
          <a:p>
            <a:pPr>
              <a:spcAft>
                <a:spcPts val="600"/>
              </a:spcAft>
            </a:pPr>
            <a:r>
              <a:rPr lang="en-US" b="1" dirty="0" smtClean="0">
                <a:sym typeface="Wingdings" panose="05000000000000000000" pitchFamily="2" charset="2"/>
              </a:rPr>
              <a:t>We </a:t>
            </a:r>
            <a:r>
              <a:rPr lang="en-US" b="1" dirty="0">
                <a:sym typeface="Wingdings" panose="05000000000000000000" pitchFamily="2" charset="2"/>
              </a:rPr>
              <a:t>work to generate and finalize our model for the formation of Earth’s oceans and atmosphere.</a:t>
            </a:r>
            <a:endParaRPr lang="en-US" b="1" dirty="0"/>
          </a:p>
          <a:p>
            <a:pPr>
              <a:spcAft>
                <a:spcPts val="600"/>
              </a:spcAft>
            </a:pPr>
            <a:endParaRPr lang="en-US" dirty="0"/>
          </a:p>
          <a:p>
            <a:endParaRPr lang="en-US" dirty="0"/>
          </a:p>
        </p:txBody>
      </p:sp>
      <p:sp>
        <p:nvSpPr>
          <p:cNvPr id="5" name="Text Placeholder 4">
            <a:extLst>
              <a:ext uri="{FF2B5EF4-FFF2-40B4-BE49-F238E27FC236}">
                <a16:creationId xmlns:a16="http://schemas.microsoft.com/office/drawing/2014/main" id="{648461EE-AF3C-BE46-9754-4D421ED0BE71}"/>
              </a:ext>
            </a:extLst>
          </p:cNvPr>
          <p:cNvSpPr>
            <a:spLocks noGrp="1"/>
          </p:cNvSpPr>
          <p:nvPr>
            <p:ph type="body" sz="quarter" idx="12"/>
          </p:nvPr>
        </p:nvSpPr>
        <p:spPr/>
        <p:txBody>
          <a:bodyPr/>
          <a:lstStyle/>
          <a:p>
            <a:pPr>
              <a:spcAft>
                <a:spcPts val="600"/>
              </a:spcAft>
            </a:pPr>
            <a:r>
              <a:rPr lang="en-US" u="sng" dirty="0"/>
              <a:t>Resources you will need</a:t>
            </a:r>
            <a:r>
              <a:rPr lang="en-US" dirty="0"/>
              <a:t>:</a:t>
            </a:r>
          </a:p>
          <a:p>
            <a:pPr>
              <a:spcAft>
                <a:spcPts val="600"/>
              </a:spcAft>
            </a:pPr>
            <a:r>
              <a:rPr lang="en-US" dirty="0"/>
              <a:t>AO Doodle Sheet</a:t>
            </a:r>
          </a:p>
          <a:p>
            <a:endParaRPr lang="en-US" dirty="0"/>
          </a:p>
        </p:txBody>
      </p:sp>
      <p:sp>
        <p:nvSpPr>
          <p:cNvPr id="4" name="Text Placeholder 3">
            <a:extLst>
              <a:ext uri="{FF2B5EF4-FFF2-40B4-BE49-F238E27FC236}">
                <a16:creationId xmlns:a16="http://schemas.microsoft.com/office/drawing/2014/main" id="{E51F30D7-995C-1B46-8151-183DD491D5AA}"/>
              </a:ext>
            </a:extLst>
          </p:cNvPr>
          <p:cNvSpPr>
            <a:spLocks noGrp="1"/>
          </p:cNvSpPr>
          <p:nvPr>
            <p:ph type="body" sz="quarter" idx="11"/>
          </p:nvPr>
        </p:nvSpPr>
        <p:spPr/>
        <p:txBody>
          <a:bodyPr/>
          <a:lstStyle/>
          <a:p>
            <a:r>
              <a:rPr lang="en-US" dirty="0"/>
              <a:t>30-45 minutes</a:t>
            </a:r>
          </a:p>
          <a:p>
            <a:endParaRPr lang="en-US" dirty="0"/>
          </a:p>
        </p:txBody>
      </p:sp>
    </p:spTree>
    <p:extLst>
      <p:ext uri="{BB962C8B-B14F-4D97-AF65-F5344CB8AC3E}">
        <p14:creationId xmlns:p14="http://schemas.microsoft.com/office/powerpoint/2010/main" val="2785789139"/>
      </p:ext>
    </p:extLst>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04: Title</a:t>
            </a:r>
          </a:p>
        </p:txBody>
      </p:sp>
      <p:sp>
        <p:nvSpPr>
          <p:cNvPr id="2" name="Text Placeholder 1">
            <a:extLst>
              <a:ext uri="{FF2B5EF4-FFF2-40B4-BE49-F238E27FC236}">
                <a16:creationId xmlns:a16="http://schemas.microsoft.com/office/drawing/2014/main" id="{0A1F5A6B-B850-FA46-998E-FDC83D63E272}"/>
              </a:ext>
            </a:extLst>
          </p:cNvPr>
          <p:cNvSpPr>
            <a:spLocks noGrp="1"/>
          </p:cNvSpPr>
          <p:nvPr>
            <p:ph type="body" sz="quarter" idx="10"/>
          </p:nvPr>
        </p:nvSpPr>
        <p:spPr/>
        <p:txBody>
          <a:bodyPr/>
          <a:lstStyle/>
          <a:p>
            <a:pPr>
              <a:spcAft>
                <a:spcPts val="600"/>
              </a:spcAft>
            </a:pPr>
            <a:r>
              <a:rPr lang="en-US" dirty="0"/>
              <a:t>As you ask students to build and evaluate the model, keep in mind that a complete set of model ideas about how atmosphere and oceans formed involves a rather serious consideration of physical science (volatility, states of matter, chemical reactions) that lies beyond the scope of this unit. The curricular resources provide guidance on the boundaries of these conversations as necessary. Be sure you understand how far you need to go with the model before engaging in class discussions. Of course, if your kids want to go further and you decide that it’s important, please feel free to supplement the ideas presented in this unit.</a:t>
            </a:r>
          </a:p>
          <a:p>
            <a:pPr>
              <a:spcAft>
                <a:spcPts val="600"/>
              </a:spcAft>
            </a:pPr>
            <a:r>
              <a:rPr lang="en-US" dirty="0"/>
              <a:t>It’s also important to recognize that there still exist alternative hypotheses regarding the origins of at least some of Earth’s water. For some geologists, comet impacts could have “delivered” water to earth and are a key component of the model explaining how Earth’s oceans and atmosphere originated. Similarly, other scientists contend that asteroids, primarily carbonaceous chondrites, have an isotopic signature similar to that of earth’s ocean water and therefore were part of the original source. Generally, experts in the field agree that it was likely a combination of factors help us form the ocean and atmosphere we have today. </a:t>
            </a:r>
          </a:p>
          <a:p>
            <a:pPr>
              <a:spcAft>
                <a:spcPts val="600"/>
              </a:spcAft>
            </a:pPr>
            <a:r>
              <a:rPr lang="en-US" dirty="0"/>
              <a:t>We’re therefore working to build a plausible model given what we’ve explored with the students. Be willing to </a:t>
            </a:r>
            <a:r>
              <a:rPr lang="en-US" dirty="0" smtClean="0"/>
              <a:t>publicly </a:t>
            </a:r>
            <a:r>
              <a:rPr lang="en-US" dirty="0"/>
              <a:t>evaluate the model with your students and even it’s shortcomings or lingering student questions as needed. Talk about evidence and questions. It’s ok to not have every answer. (As stated here, there is still debate among experts!)</a:t>
            </a:r>
          </a:p>
          <a:p>
            <a:endParaRPr lang="en-US" dirty="0"/>
          </a:p>
        </p:txBody>
      </p:sp>
    </p:spTree>
    <p:extLst>
      <p:ext uri="{BB962C8B-B14F-4D97-AF65-F5344CB8AC3E}">
        <p14:creationId xmlns:p14="http://schemas.microsoft.com/office/powerpoint/2010/main" val="257920474"/>
      </p:ext>
    </p:extLst>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237851" y="568938"/>
            <a:ext cx="8455388" cy="411396"/>
          </a:xfrm>
        </p:spPr>
        <p:txBody>
          <a:bodyPr>
            <a:noAutofit/>
          </a:bodyPr>
          <a:lstStyle/>
          <a:p>
            <a:pPr>
              <a:lnSpc>
                <a:spcPct val="100000"/>
              </a:lnSpc>
            </a:pPr>
            <a:r>
              <a:rPr lang="en-US" sz="3600" dirty="0">
                <a:latin typeface="Arial" panose="020B0604020202020204" pitchFamily="34" charset="0"/>
                <a:cs typeface="Arial" panose="020B0604020202020204" pitchFamily="34" charset="0"/>
              </a:rPr>
              <a:t>Formalizing our Model to address:</a:t>
            </a:r>
          </a:p>
        </p:txBody>
      </p:sp>
      <p:pic>
        <p:nvPicPr>
          <p:cNvPr id="10"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1001513" y="1988316"/>
            <a:ext cx="3839913" cy="3758646"/>
          </a:xfrm>
          <a:prstGeom prst="rect">
            <a:avLst/>
          </a:prstGeom>
          <a:noFill/>
          <a:extLst>
            <a:ext uri="{909E8E84-426E-40dd-AFC4-6F175D3DCCD1}">
              <a14:hiddenFill xmlns=""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48D6B6E5-07DB-48D6-8247-FF685CC95858}"/>
              </a:ext>
            </a:extLst>
          </p:cNvPr>
          <p:cNvSpPr txBox="1">
            <a:spLocks/>
          </p:cNvSpPr>
          <p:nvPr/>
        </p:nvSpPr>
        <p:spPr>
          <a:xfrm>
            <a:off x="4950858" y="4032744"/>
            <a:ext cx="4105402" cy="12214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sz="3200" b="1" dirty="0">
                <a:latin typeface="Arial" panose="020B0604020202020204" pitchFamily="34" charset="0"/>
                <a:cs typeface="Arial" panose="020B0604020202020204" pitchFamily="34" charset="0"/>
              </a:rPr>
              <a:t>How did the atmosphere form?</a:t>
            </a:r>
          </a:p>
        </p:txBody>
      </p:sp>
      <p:sp>
        <p:nvSpPr>
          <p:cNvPr id="9" name="Content Placeholder 2">
            <a:extLst>
              <a:ext uri="{FF2B5EF4-FFF2-40B4-BE49-F238E27FC236}">
                <a16:creationId xmlns:a16="http://schemas.microsoft.com/office/drawing/2014/main" id="{48D6B6E5-07DB-48D6-8247-FF685CC95858}"/>
              </a:ext>
            </a:extLst>
          </p:cNvPr>
          <p:cNvSpPr txBox="1">
            <a:spLocks/>
          </p:cNvSpPr>
          <p:nvPr/>
        </p:nvSpPr>
        <p:spPr>
          <a:xfrm>
            <a:off x="4959133" y="2453265"/>
            <a:ext cx="3595204" cy="7172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sz="3200" b="1" dirty="0">
                <a:latin typeface="Arial" panose="020B0604020202020204" pitchFamily="34" charset="0"/>
                <a:cs typeface="Arial" panose="020B0604020202020204" pitchFamily="34" charset="0"/>
              </a:rPr>
              <a:t>How did the oceans form?</a:t>
            </a:r>
          </a:p>
          <a:p>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42243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smtClean="0"/>
              <a:t>Phenomenon-Question-Model</a:t>
            </a:r>
            <a:endParaRPr lang="en-US" dirty="0"/>
          </a:p>
        </p:txBody>
      </p:sp>
      <p:sp>
        <p:nvSpPr>
          <p:cNvPr id="4" name="Text Placeholder 3">
            <a:extLst>
              <a:ext uri="{FF2B5EF4-FFF2-40B4-BE49-F238E27FC236}">
                <a16:creationId xmlns:a16="http://schemas.microsoft.com/office/drawing/2014/main" id="{2CDAFC3D-1FE8-8441-A498-A4FB915CEB6F}"/>
              </a:ext>
            </a:extLst>
          </p:cNvPr>
          <p:cNvSpPr>
            <a:spLocks noGrp="1"/>
          </p:cNvSpPr>
          <p:nvPr>
            <p:ph type="body" sz="quarter" idx="10"/>
          </p:nvPr>
        </p:nvSpPr>
        <p:spPr/>
        <p:txBody>
          <a:bodyPr/>
          <a:lstStyle/>
          <a:p>
            <a:pPr>
              <a:spcAft>
                <a:spcPts val="600"/>
              </a:spcAft>
            </a:pPr>
            <a:r>
              <a:rPr lang="en-US" b="1" dirty="0"/>
              <a:t>Phenomenon: </a:t>
            </a:r>
            <a:r>
              <a:rPr lang="en-US" dirty="0"/>
              <a:t>The Earth is unique in that it has (surface) oceans, a complex, habitable atmosphere and life!</a:t>
            </a:r>
          </a:p>
          <a:p>
            <a:pPr>
              <a:spcAft>
                <a:spcPts val="600"/>
              </a:spcAft>
            </a:pPr>
            <a:endParaRPr lang="en-US" b="1" dirty="0"/>
          </a:p>
          <a:p>
            <a:pPr>
              <a:spcAft>
                <a:spcPts val="600"/>
              </a:spcAft>
            </a:pPr>
            <a:r>
              <a:rPr lang="en-US" b="1" dirty="0"/>
              <a:t>Question:</a:t>
            </a:r>
            <a:r>
              <a:rPr lang="en-US" dirty="0"/>
              <a:t> How did the Earth’s oceans form? Where did the atmosphere come from? </a:t>
            </a:r>
            <a:endParaRPr lang="en-US" dirty="0" smtClean="0"/>
          </a:p>
          <a:p>
            <a:pPr>
              <a:spcAft>
                <a:spcPts val="600"/>
              </a:spcAft>
            </a:pPr>
            <a:r>
              <a:rPr lang="en-US" dirty="0" smtClean="0"/>
              <a:t>(</a:t>
            </a:r>
            <a:r>
              <a:rPr lang="en-US" dirty="0"/>
              <a:t>And later, where/how did life come to be?)</a:t>
            </a:r>
          </a:p>
          <a:p>
            <a:pPr>
              <a:spcAft>
                <a:spcPts val="600"/>
              </a:spcAft>
            </a:pPr>
            <a:endParaRPr lang="en-US" b="1" dirty="0"/>
          </a:p>
          <a:p>
            <a:pPr>
              <a:spcAft>
                <a:spcPts val="600"/>
              </a:spcAft>
            </a:pPr>
            <a:r>
              <a:rPr lang="en-US" b="1" dirty="0" smtClean="0"/>
              <a:t>Model for Formation of the Atmosphere and Oceans.</a:t>
            </a:r>
            <a:endParaRPr lang="en-US" b="1" dirty="0"/>
          </a:p>
          <a:p>
            <a:pPr marL="285750" indent="-285750">
              <a:spcAft>
                <a:spcPts val="600"/>
              </a:spcAft>
              <a:buFont typeface="Arial" panose="020B0604020202020204" pitchFamily="34" charset="0"/>
              <a:buChar char="•"/>
            </a:pPr>
            <a:r>
              <a:rPr lang="en-US" dirty="0">
                <a:cs typeface="Arial" panose="020B0604020202020204" pitchFamily="34" charset="0"/>
              </a:rPr>
              <a:t>The Earth was formed from space rocks, so the water for the oceans and gases for the atmosphere must have come from space rocks.</a:t>
            </a:r>
          </a:p>
          <a:p>
            <a:pPr marL="285750" indent="-285750">
              <a:spcAft>
                <a:spcPts val="600"/>
              </a:spcAft>
              <a:buFont typeface="Arial" panose="020B0604020202020204" pitchFamily="34" charset="0"/>
              <a:buChar char="•"/>
            </a:pPr>
            <a:r>
              <a:rPr lang="en-US" dirty="0">
                <a:cs typeface="Arial" panose="020B0604020202020204" pitchFamily="34" charset="0"/>
              </a:rPr>
              <a:t>There’s plenty of water in space rocks to have filled the Earth’s oceans.</a:t>
            </a:r>
          </a:p>
          <a:p>
            <a:pPr marL="285750" indent="-285750">
              <a:spcAft>
                <a:spcPts val="600"/>
              </a:spcAft>
              <a:buFont typeface="Arial" panose="020B0604020202020204" pitchFamily="34" charset="0"/>
              <a:buChar char="•"/>
            </a:pPr>
            <a:r>
              <a:rPr lang="en-US" dirty="0">
                <a:cs typeface="Arial" panose="020B0604020202020204" pitchFamily="34" charset="0"/>
              </a:rPr>
              <a:t>Volcanoes released and continue to release water vapor and gases from the interior of the Earth. </a:t>
            </a:r>
          </a:p>
          <a:p>
            <a:pPr marL="285750" indent="-285750">
              <a:spcAft>
                <a:spcPts val="600"/>
              </a:spcAft>
              <a:buFont typeface="Arial" panose="020B0604020202020204" pitchFamily="34" charset="0"/>
              <a:buChar char="•"/>
            </a:pPr>
            <a:r>
              <a:rPr lang="en-US" dirty="0">
                <a:cs typeface="Arial" panose="020B0604020202020204" pitchFamily="34" charset="0"/>
              </a:rPr>
              <a:t>Gases released from volcanoes thus created the atmosphere too.</a:t>
            </a:r>
          </a:p>
          <a:p>
            <a:pPr marL="285750" indent="-285750">
              <a:spcAft>
                <a:spcPts val="600"/>
              </a:spcAft>
              <a:buFont typeface="Arial" panose="020B0604020202020204" pitchFamily="34" charset="0"/>
              <a:buChar char="•"/>
            </a:pPr>
            <a:r>
              <a:rPr lang="en-US" dirty="0">
                <a:cs typeface="Arial" panose="020B0604020202020204" pitchFamily="34" charset="0"/>
              </a:rPr>
              <a:t>The water vapor (a gas) condensed and formed the oceans.</a:t>
            </a:r>
          </a:p>
          <a:p>
            <a:endParaRPr lang="en-US" dirty="0"/>
          </a:p>
        </p:txBody>
      </p:sp>
    </p:spTree>
    <p:extLst>
      <p:ext uri="{BB962C8B-B14F-4D97-AF65-F5344CB8AC3E}">
        <p14:creationId xmlns:p14="http://schemas.microsoft.com/office/powerpoint/2010/main" val="1127844026"/>
      </p:ext>
    </p:extLst>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2252158-B9CB-FE45-BDEA-93AF77895CA2}"/>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4061710" y="1833147"/>
            <a:ext cx="916008" cy="1158949"/>
          </a:xfrm>
          <a:prstGeom prst="rect">
            <a:avLst/>
          </a:prstGeom>
        </p:spPr>
      </p:pic>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393559" y="853632"/>
            <a:ext cx="7745581" cy="394694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endParaRPr lang="en-US" b="1" dirty="0">
              <a:latin typeface="Arial" panose="020B0604020202020204" pitchFamily="34" charset="0"/>
              <a:cs typeface="Arial" panose="020B0604020202020204" pitchFamily="34" charset="0"/>
            </a:endParaRPr>
          </a:p>
          <a:p>
            <a:pPr marL="0" indent="0">
              <a:lnSpc>
                <a:spcPct val="100000"/>
              </a:lnSpc>
              <a:spcBef>
                <a:spcPts val="0"/>
              </a:spcBef>
              <a:buNone/>
            </a:pPr>
            <a:r>
              <a:rPr lang="en-US" dirty="0">
                <a:latin typeface="Arial" panose="020B0604020202020204" pitchFamily="34" charset="0"/>
                <a:cs typeface="Arial" panose="020B0604020202020204" pitchFamily="34" charset="0"/>
              </a:rPr>
              <a:t>We’ve explored a lot more information so let’s revise our model. </a:t>
            </a:r>
          </a:p>
          <a:p>
            <a:pPr marL="0" indent="0">
              <a:lnSpc>
                <a:spcPct val="100000"/>
              </a:lnSpc>
              <a:spcBef>
                <a:spcPts val="0"/>
              </a:spcBef>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1200"/>
              </a:spcAft>
              <a:buNone/>
            </a:pPr>
            <a:r>
              <a:rPr lang="en-US" dirty="0">
                <a:latin typeface="Arial" panose="020B0604020202020204" pitchFamily="34" charset="0"/>
                <a:cs typeface="Arial" panose="020B0604020202020204" pitchFamily="34" charset="0"/>
              </a:rPr>
              <a:t>In your group:</a:t>
            </a:r>
          </a:p>
          <a:p>
            <a:pPr>
              <a:lnSpc>
                <a:spcPct val="100000"/>
              </a:lnSpc>
              <a:spcBef>
                <a:spcPts val="0"/>
              </a:spcBef>
              <a:spcAft>
                <a:spcPts val="1200"/>
              </a:spcAft>
            </a:pPr>
            <a:r>
              <a:rPr lang="en-US" sz="2400" dirty="0">
                <a:latin typeface="Arial" panose="020B0604020202020204" pitchFamily="34" charset="0"/>
                <a:cs typeface="Arial" panose="020B0604020202020204" pitchFamily="34" charset="0"/>
              </a:rPr>
              <a:t>Reach consensus, and use a whiteboard to draft your ideas. Include text and diagrams/drawings to explain your model.</a:t>
            </a:r>
          </a:p>
          <a:p>
            <a:pPr>
              <a:lnSpc>
                <a:spcPct val="100000"/>
              </a:lnSpc>
              <a:spcBef>
                <a:spcPts val="0"/>
              </a:spcBef>
              <a:spcAft>
                <a:spcPts val="1200"/>
              </a:spcAft>
            </a:pPr>
            <a:r>
              <a:rPr lang="en-US" sz="2400" dirty="0">
                <a:latin typeface="Arial" panose="020B0604020202020204" pitchFamily="34" charset="0"/>
                <a:cs typeface="Arial" panose="020B0604020202020204" pitchFamily="34" charset="0"/>
              </a:rPr>
              <a:t>Make sure everyone in your group understands and can explain the model to other people.</a:t>
            </a:r>
          </a:p>
          <a:p>
            <a:pPr>
              <a:lnSpc>
                <a:spcPct val="100000"/>
              </a:lnSpc>
              <a:spcBef>
                <a:spcPts val="0"/>
              </a:spcBef>
              <a:spcAft>
                <a:spcPts val="1200"/>
              </a:spcAft>
            </a:pPr>
            <a:r>
              <a:rPr lang="en-US" sz="2400" dirty="0">
                <a:latin typeface="Arial" panose="020B0604020202020204" pitchFamily="34" charset="0"/>
                <a:cs typeface="Arial" panose="020B0604020202020204" pitchFamily="34" charset="0"/>
              </a:rPr>
              <a:t>To be clear—you are </a:t>
            </a:r>
            <a:r>
              <a:rPr lang="en-US" sz="2400" b="1" dirty="0">
                <a:latin typeface="Arial" panose="020B0604020202020204" pitchFamily="34" charset="0"/>
                <a:cs typeface="Arial" panose="020B0604020202020204" pitchFamily="34" charset="0"/>
              </a:rPr>
              <a:t>not</a:t>
            </a:r>
            <a:r>
              <a:rPr lang="en-US" sz="2400" dirty="0">
                <a:latin typeface="Arial" panose="020B0604020202020204" pitchFamily="34" charset="0"/>
                <a:cs typeface="Arial" panose="020B0604020202020204" pitchFamily="34" charset="0"/>
              </a:rPr>
              <a:t> just re-summarizing what we’ve learned. You are using the information to support an answer to the two questions above.</a:t>
            </a:r>
          </a:p>
          <a:p>
            <a:pPr>
              <a:lnSpc>
                <a:spcPct val="100000"/>
              </a:lnSpc>
              <a:spcBef>
                <a:spcPts val="0"/>
              </a:spcBef>
            </a:pPr>
            <a:endParaRPr lang="en-US" sz="2100" dirty="0"/>
          </a:p>
        </p:txBody>
      </p:sp>
      <p:sp>
        <p:nvSpPr>
          <p:cNvPr id="3" name="Title 2"/>
          <p:cNvSpPr>
            <a:spLocks noGrp="1"/>
          </p:cNvSpPr>
          <p:nvPr>
            <p:ph type="title"/>
          </p:nvPr>
        </p:nvSpPr>
        <p:spPr>
          <a:xfrm>
            <a:off x="612250" y="230588"/>
            <a:ext cx="7526889" cy="761854"/>
          </a:xfrm>
        </p:spPr>
        <p:txBody>
          <a:bodyPr>
            <a:noAutofit/>
          </a:bodyPr>
          <a:lstStyle/>
          <a:p>
            <a:r>
              <a:rPr lang="en-US" sz="3600" dirty="0">
                <a:latin typeface="Arial" panose="020B0604020202020204" pitchFamily="34" charset="0"/>
                <a:cs typeface="Arial" panose="020B0604020202020204" pitchFamily="34" charset="0"/>
              </a:rPr>
              <a:t>Assemble / Re-work the Model</a:t>
            </a:r>
          </a:p>
        </p:txBody>
      </p:sp>
    </p:spTree>
    <p:extLst>
      <p:ext uri="{BB962C8B-B14F-4D97-AF65-F5344CB8AC3E}">
        <p14:creationId xmlns:p14="http://schemas.microsoft.com/office/powerpoint/2010/main" val="644946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Effect transition="in" filter="fade">
                                      <p:cBhvr>
                                        <p:cTn id="7" dur="500"/>
                                        <p:tgtEl>
                                          <p:spTgt spid="6">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5" end="5"/>
                                            </p:txEl>
                                          </p:spTgt>
                                        </p:tgtEl>
                                        <p:attrNameLst>
                                          <p:attrName>style.visibility</p:attrName>
                                        </p:attrNameLst>
                                      </p:cBhvr>
                                      <p:to>
                                        <p:strVal val="visible"/>
                                      </p:to>
                                    </p:set>
                                    <p:animEffect transition="in" filter="fade">
                                      <p:cBhvr>
                                        <p:cTn id="12" dur="500"/>
                                        <p:tgtEl>
                                          <p:spTgt spid="6">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FDCB3A-1074-45B1-B569-73ADC56DF075}"/>
              </a:ext>
            </a:extLst>
          </p:cNvPr>
          <p:cNvSpPr txBox="1">
            <a:spLocks/>
          </p:cNvSpPr>
          <p:nvPr/>
        </p:nvSpPr>
        <p:spPr>
          <a:xfrm>
            <a:off x="4660836" y="617726"/>
            <a:ext cx="4236512" cy="41555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dirty="0">
                <a:latin typeface="Arial" panose="020B0604020202020204" pitchFamily="34" charset="0"/>
                <a:cs typeface="Arial" panose="020B0604020202020204" pitchFamily="34" charset="0"/>
              </a:rPr>
              <a:t>Once you finish drafting your ideas on the whiteboard, check in.</a:t>
            </a:r>
          </a:p>
          <a:p>
            <a:pPr>
              <a:lnSpc>
                <a:spcPct val="100000"/>
              </a:lnSpc>
              <a:spcBef>
                <a:spcPts val="0"/>
              </a:spcBef>
            </a:pPr>
            <a:endParaRPr lang="en-US" dirty="0">
              <a:latin typeface="Arial" panose="020B0604020202020204" pitchFamily="34" charset="0"/>
              <a:cs typeface="Arial" panose="020B0604020202020204" pitchFamily="34" charset="0"/>
            </a:endParaRPr>
          </a:p>
          <a:p>
            <a:pPr>
              <a:lnSpc>
                <a:spcPct val="100000"/>
              </a:lnSpc>
              <a:spcBef>
                <a:spcPts val="0"/>
              </a:spcBef>
            </a:pPr>
            <a:r>
              <a:rPr lang="en-US" dirty="0">
                <a:latin typeface="Arial" panose="020B0604020202020204" pitchFamily="34" charset="0"/>
                <a:cs typeface="Arial" panose="020B0604020202020204" pitchFamily="34" charset="0"/>
              </a:rPr>
              <a:t>When you’ve been checked off, you will get a sheet of poster paper to create your final product.</a:t>
            </a:r>
            <a:endParaRPr lang="en-US" sz="2400" dirty="0">
              <a:latin typeface="Arial" panose="020B0604020202020204" pitchFamily="34" charset="0"/>
              <a:cs typeface="Arial" panose="020B0604020202020204" pitchFamily="34" charset="0"/>
            </a:endParaRP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n-US" dirty="0">
                <a:latin typeface="Arial" panose="020B0604020202020204" pitchFamily="34" charset="0"/>
                <a:cs typeface="Arial" panose="020B0604020202020204" pitchFamily="34" charset="0"/>
              </a:rPr>
              <a:t>Here is a sample of how you might structure your poster.</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endParaRPr lang="en-US" sz="24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DA510FC7-68B5-4C1D-B0EC-9DAEC171574A}"/>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20101" y="382184"/>
            <a:ext cx="4345897" cy="4939349"/>
          </a:xfrm>
          <a:prstGeom prst="rect">
            <a:avLst/>
          </a:prstGeom>
        </p:spPr>
      </p:pic>
      <p:cxnSp>
        <p:nvCxnSpPr>
          <p:cNvPr id="5" name="Straight Arrow Connector 4"/>
          <p:cNvCxnSpPr/>
          <p:nvPr/>
        </p:nvCxnSpPr>
        <p:spPr>
          <a:xfrm flipH="1" flipV="1">
            <a:off x="3360006" y="4650896"/>
            <a:ext cx="1535836" cy="772357"/>
          </a:xfrm>
          <a:prstGeom prst="straightConnector1">
            <a:avLst/>
          </a:prstGeom>
          <a:ln w="57150">
            <a:solidFill>
              <a:srgbClr val="800000"/>
            </a:solidFill>
            <a:tailEnd type="triangle"/>
          </a:ln>
        </p:spPr>
        <p:style>
          <a:lnRef idx="1">
            <a:schemeClr val="accent2"/>
          </a:lnRef>
          <a:fillRef idx="0">
            <a:schemeClr val="accent2"/>
          </a:fillRef>
          <a:effectRef idx="0">
            <a:schemeClr val="accent2"/>
          </a:effectRef>
          <a:fontRef idx="minor">
            <a:schemeClr val="tx1"/>
          </a:fontRef>
        </p:style>
      </p:cxnSp>
      <p:sp>
        <p:nvSpPr>
          <p:cNvPr id="2" name="TextBox 1"/>
          <p:cNvSpPr txBox="1"/>
          <p:nvPr/>
        </p:nvSpPr>
        <p:spPr>
          <a:xfrm>
            <a:off x="272293" y="5518205"/>
            <a:ext cx="4293705" cy="830997"/>
          </a:xfrm>
          <a:prstGeom prst="rect">
            <a:avLst/>
          </a:prstGeom>
          <a:noFill/>
        </p:spPr>
        <p:txBody>
          <a:bodyPr wrap="square" rtlCol="0">
            <a:spAutoFit/>
          </a:bodyPr>
          <a:lstStyle/>
          <a:p>
            <a:r>
              <a:rPr lang="en-US" sz="2400" dirty="0"/>
              <a:t>Record your group’s model in Doodle Box F.</a:t>
            </a:r>
          </a:p>
        </p:txBody>
      </p:sp>
      <p:pic>
        <p:nvPicPr>
          <p:cNvPr id="8" name="Picture 7">
            <a:extLst>
              <a:ext uri="{FF2B5EF4-FFF2-40B4-BE49-F238E27FC236}">
                <a16:creationId xmlns:a16="http://schemas.microsoft.com/office/drawing/2014/main" id="{D5B6C07D-A000-3D47-A74C-B77B1282E663}"/>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2602855" y="5880228"/>
            <a:ext cx="1052624" cy="891044"/>
          </a:xfrm>
          <a:prstGeom prst="rect">
            <a:avLst/>
          </a:prstGeom>
        </p:spPr>
      </p:pic>
    </p:spTree>
    <p:extLst>
      <p:ext uri="{BB962C8B-B14F-4D97-AF65-F5344CB8AC3E}">
        <p14:creationId xmlns:p14="http://schemas.microsoft.com/office/powerpoint/2010/main" val="3300662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092-3EF1-47D1-A13F-8EFD29B3B1A7}"/>
              </a:ext>
            </a:extLst>
          </p:cNvPr>
          <p:cNvSpPr>
            <a:spLocks noGrp="1"/>
          </p:cNvSpPr>
          <p:nvPr>
            <p:ph type="title"/>
          </p:nvPr>
        </p:nvSpPr>
        <p:spPr>
          <a:xfrm>
            <a:off x="1769164" y="2840660"/>
            <a:ext cx="6714877" cy="850624"/>
          </a:xfrm>
        </p:spPr>
        <p:txBody>
          <a:bodyPr>
            <a:normAutofit/>
          </a:bodyPr>
          <a:lstStyle/>
          <a:p>
            <a:r>
              <a:rPr lang="en-US" sz="3200" dirty="0">
                <a:solidFill>
                  <a:srgbClr val="00B0F0"/>
                </a:solidFill>
                <a:latin typeface="Arial" panose="020B0604020202020204" pitchFamily="34" charset="0"/>
                <a:cs typeface="Arial" panose="020B0604020202020204" pitchFamily="34" charset="0"/>
              </a:rPr>
              <a:t>[Groups present their models.]</a:t>
            </a:r>
          </a:p>
        </p:txBody>
      </p:sp>
      <p:sp>
        <p:nvSpPr>
          <p:cNvPr id="6" name="Content Placeholder 2">
            <a:extLst>
              <a:ext uri="{FF2B5EF4-FFF2-40B4-BE49-F238E27FC236}">
                <a16:creationId xmlns:a16="http://schemas.microsoft.com/office/drawing/2014/main" id="{48D6B6E5-07DB-48D6-8247-FF685CC95858}"/>
              </a:ext>
            </a:extLst>
          </p:cNvPr>
          <p:cNvSpPr txBox="1">
            <a:spLocks/>
          </p:cNvSpPr>
          <p:nvPr/>
        </p:nvSpPr>
        <p:spPr>
          <a:xfrm>
            <a:off x="269476" y="1738343"/>
            <a:ext cx="7745581" cy="390588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endParaRPr lang="en-US" sz="2100" dirty="0"/>
          </a:p>
          <a:p>
            <a:pPr>
              <a:lnSpc>
                <a:spcPct val="100000"/>
              </a:lnSpc>
              <a:spcBef>
                <a:spcPts val="0"/>
              </a:spcBef>
            </a:pPr>
            <a:endParaRPr lang="en-US" sz="2100" dirty="0"/>
          </a:p>
        </p:txBody>
      </p:sp>
    </p:spTree>
    <p:extLst>
      <p:ext uri="{BB962C8B-B14F-4D97-AF65-F5344CB8AC3E}">
        <p14:creationId xmlns:p14="http://schemas.microsoft.com/office/powerpoint/2010/main" val="161052745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82636-5F50-4DB4-B237-F985AD8C450D}"/>
              </a:ext>
            </a:extLst>
          </p:cNvPr>
          <p:cNvSpPr txBox="1">
            <a:spLocks/>
          </p:cNvSpPr>
          <p:nvPr/>
        </p:nvSpPr>
        <p:spPr>
          <a:xfrm>
            <a:off x="628650" y="386734"/>
            <a:ext cx="8869248" cy="72667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3600" dirty="0">
                <a:latin typeface="Arial" panose="020B0604020202020204" pitchFamily="34" charset="0"/>
                <a:cs typeface="Arial" panose="020B0604020202020204" pitchFamily="34" charset="0"/>
              </a:rPr>
              <a:t>Our Class Model Statements on the </a:t>
            </a:r>
          </a:p>
          <a:p>
            <a:pPr>
              <a:lnSpc>
                <a:spcPct val="100000"/>
              </a:lnSpc>
            </a:pPr>
            <a:r>
              <a:rPr lang="en-US" sz="3600" dirty="0">
                <a:latin typeface="Arial" panose="020B0604020202020204" pitchFamily="34" charset="0"/>
                <a:cs typeface="Arial" panose="020B0604020202020204" pitchFamily="34" charset="0"/>
              </a:rPr>
              <a:t>Origin of the Atmosphere &amp; Oceans</a:t>
            </a:r>
          </a:p>
        </p:txBody>
      </p:sp>
      <p:sp>
        <p:nvSpPr>
          <p:cNvPr id="3" name="Content Placeholder 2">
            <a:extLst>
              <a:ext uri="{FF2B5EF4-FFF2-40B4-BE49-F238E27FC236}">
                <a16:creationId xmlns:a16="http://schemas.microsoft.com/office/drawing/2014/main" id="{7DF89D93-12E6-4ECC-A96E-C2DD5A05F4F2}"/>
              </a:ext>
            </a:extLst>
          </p:cNvPr>
          <p:cNvSpPr txBox="1">
            <a:spLocks/>
          </p:cNvSpPr>
          <p:nvPr/>
        </p:nvSpPr>
        <p:spPr>
          <a:xfrm>
            <a:off x="628650" y="1778631"/>
            <a:ext cx="7886700" cy="412527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2100" dirty="0"/>
          </a:p>
        </p:txBody>
      </p:sp>
      <p:sp>
        <p:nvSpPr>
          <p:cNvPr id="4" name="Content Placeholder 2">
            <a:extLst>
              <a:ext uri="{FF2B5EF4-FFF2-40B4-BE49-F238E27FC236}">
                <a16:creationId xmlns:a16="http://schemas.microsoft.com/office/drawing/2014/main" id="{7DF92A47-A15F-4408-9D90-5B93852B8BFC}"/>
              </a:ext>
            </a:extLst>
          </p:cNvPr>
          <p:cNvSpPr txBox="1">
            <a:spLocks/>
          </p:cNvSpPr>
          <p:nvPr/>
        </p:nvSpPr>
        <p:spPr>
          <a:xfrm>
            <a:off x="399040" y="1998281"/>
            <a:ext cx="8418151" cy="390562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600"/>
              </a:spcAft>
            </a:pPr>
            <a:r>
              <a:rPr lang="en-US" sz="3200" dirty="0">
                <a:solidFill>
                  <a:srgbClr val="00B0F0"/>
                </a:solidFill>
                <a:latin typeface="Arial" panose="020B0604020202020204" pitchFamily="34" charset="0"/>
                <a:cs typeface="Arial" panose="020B0604020202020204" pitchFamily="34" charset="0"/>
              </a:rPr>
              <a:t>[Record class model statements here.]</a:t>
            </a:r>
          </a:p>
          <a:p>
            <a:pPr marL="0" indent="0">
              <a:lnSpc>
                <a:spcPct val="100000"/>
              </a:lnSpc>
              <a:spcBef>
                <a:spcPts val="0"/>
              </a:spcBef>
              <a:spcAft>
                <a:spcPts val="600"/>
              </a:spcAft>
              <a:buNone/>
            </a:pPr>
            <a:endParaRPr lang="en-US" sz="2400" dirty="0">
              <a:latin typeface="Arial" panose="020B0604020202020204" pitchFamily="34" charset="0"/>
              <a:cs typeface="Arial" panose="020B0604020202020204" pitchFamily="34" charset="0"/>
            </a:endParaRPr>
          </a:p>
          <a:p>
            <a:pPr marL="0" indent="0">
              <a:lnSpc>
                <a:spcPct val="100000"/>
              </a:lnSpc>
              <a:spcBef>
                <a:spcPts val="0"/>
              </a:spcBef>
              <a:spcAft>
                <a:spcPts val="600"/>
              </a:spcAft>
              <a:buNone/>
            </a:pPr>
            <a:endParaRPr lang="en-US" sz="2400" dirty="0">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2400" dirty="0">
              <a:latin typeface="Arial" panose="020B0604020202020204" pitchFamily="34" charset="0"/>
              <a:cs typeface="Arial" panose="020B0604020202020204" pitchFamily="34" charset="0"/>
            </a:endParaRPr>
          </a:p>
          <a:p>
            <a:pPr marL="0" indent="0">
              <a:lnSpc>
                <a:spcPct val="100000"/>
              </a:lnSpc>
              <a:spcBef>
                <a:spcPts val="0"/>
              </a:spcBef>
              <a:spcAft>
                <a:spcPts val="600"/>
              </a:spcAft>
              <a:buNone/>
            </a:pPr>
            <a:endParaRPr lang="en-US" sz="2400" dirty="0">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2400" dirty="0">
              <a:latin typeface="Arial" panose="020B0604020202020204" pitchFamily="34" charset="0"/>
              <a:cs typeface="Arial" panose="020B0604020202020204" pitchFamily="34" charset="0"/>
            </a:endParaRPr>
          </a:p>
        </p:txBody>
      </p:sp>
      <p:sp>
        <p:nvSpPr>
          <p:cNvPr id="5" name="TextBox 4"/>
          <p:cNvSpPr txBox="1"/>
          <p:nvPr/>
        </p:nvSpPr>
        <p:spPr>
          <a:xfrm>
            <a:off x="524096" y="5036325"/>
            <a:ext cx="7240471" cy="1200329"/>
          </a:xfrm>
          <a:prstGeom prst="rect">
            <a:avLst/>
          </a:prstGeom>
          <a:noFill/>
        </p:spPr>
        <p:txBody>
          <a:bodyPr wrap="square" rtlCol="0">
            <a:spAutoFit/>
          </a:bodyPr>
          <a:lstStyle/>
          <a:p>
            <a:r>
              <a:rPr lang="en-US" sz="3600" dirty="0"/>
              <a:t>Record our final model in Doodle Box G.</a:t>
            </a:r>
          </a:p>
        </p:txBody>
      </p:sp>
      <p:pic>
        <p:nvPicPr>
          <p:cNvPr id="7" name="Picture 6">
            <a:extLst>
              <a:ext uri="{FF2B5EF4-FFF2-40B4-BE49-F238E27FC236}">
                <a16:creationId xmlns:a16="http://schemas.microsoft.com/office/drawing/2014/main" id="{8AB67EAB-B233-CD4A-9A7D-ACC616E27BA4}"/>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7869122" y="5345610"/>
            <a:ext cx="1052624" cy="891044"/>
          </a:xfrm>
          <a:prstGeom prst="rect">
            <a:avLst/>
          </a:prstGeom>
        </p:spPr>
      </p:pic>
    </p:spTree>
    <p:extLst>
      <p:ext uri="{BB962C8B-B14F-4D97-AF65-F5344CB8AC3E}">
        <p14:creationId xmlns:p14="http://schemas.microsoft.com/office/powerpoint/2010/main" val="3905186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05: Learning Segment </a:t>
            </a:r>
            <a:r>
              <a:rPr lang="en-US" dirty="0" smtClean="0"/>
              <a:t>Summary</a:t>
            </a:r>
            <a:endParaRPr lang="en-US" dirty="0"/>
          </a:p>
        </p:txBody>
      </p:sp>
      <p:sp>
        <p:nvSpPr>
          <p:cNvPr id="2" name="Text Placeholder 1">
            <a:extLst>
              <a:ext uri="{FF2B5EF4-FFF2-40B4-BE49-F238E27FC236}">
                <a16:creationId xmlns:a16="http://schemas.microsoft.com/office/drawing/2014/main" id="{58D07AE4-2485-F34D-87CF-F2120C37BEAC}"/>
              </a:ext>
            </a:extLst>
          </p:cNvPr>
          <p:cNvSpPr>
            <a:spLocks noGrp="1"/>
          </p:cNvSpPr>
          <p:nvPr>
            <p:ph type="body" sz="quarter" idx="10"/>
          </p:nvPr>
        </p:nvSpPr>
        <p:spPr/>
        <p:txBody>
          <a:bodyPr/>
          <a:lstStyle/>
          <a:p>
            <a:r>
              <a:rPr lang="en-US" b="1" dirty="0" smtClean="0"/>
              <a:t>What we’ve figured out…</a:t>
            </a:r>
          </a:p>
          <a:p>
            <a:r>
              <a:rPr lang="en-US" dirty="0" smtClean="0"/>
              <a:t>We’ve </a:t>
            </a:r>
            <a:r>
              <a:rPr lang="en-US" dirty="0"/>
              <a:t>finalized our model for the formation of Earth's oceans and atmosphere.</a:t>
            </a:r>
          </a:p>
          <a:p>
            <a:endParaRPr lang="en-US" dirty="0"/>
          </a:p>
        </p:txBody>
      </p:sp>
      <p:sp>
        <p:nvSpPr>
          <p:cNvPr id="7" name="Text Placeholder 6">
            <a:extLst>
              <a:ext uri="{FF2B5EF4-FFF2-40B4-BE49-F238E27FC236}">
                <a16:creationId xmlns:a16="http://schemas.microsoft.com/office/drawing/2014/main" id="{49BED656-ACB5-6142-8340-F308300F5F83}"/>
              </a:ext>
            </a:extLst>
          </p:cNvPr>
          <p:cNvSpPr>
            <a:spLocks noGrp="1"/>
          </p:cNvSpPr>
          <p:nvPr>
            <p:ph type="body" sz="quarter" idx="11"/>
          </p:nvPr>
        </p:nvSpPr>
        <p:spPr/>
        <p:txBody>
          <a:bodyPr/>
          <a:lstStyle/>
          <a:p>
            <a:pPr>
              <a:lnSpc>
                <a:spcPct val="100000"/>
              </a:lnSpc>
              <a:spcAft>
                <a:spcPts val="400"/>
              </a:spcAft>
            </a:pPr>
            <a:r>
              <a:rPr lang="en-US" dirty="0"/>
              <a:t>LS 05 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p:txBody>
      </p:sp>
    </p:spTree>
    <p:extLst>
      <p:ext uri="{BB962C8B-B14F-4D97-AF65-F5344CB8AC3E}">
        <p14:creationId xmlns:p14="http://schemas.microsoft.com/office/powerpoint/2010/main" val="2301943250"/>
      </p:ext>
    </p:extLst>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06: Learning Segment Overview</a:t>
            </a:r>
          </a:p>
        </p:txBody>
      </p:sp>
      <p:sp>
        <p:nvSpPr>
          <p:cNvPr id="2" name="Text Placeholder 1">
            <a:extLst>
              <a:ext uri="{FF2B5EF4-FFF2-40B4-BE49-F238E27FC236}">
                <a16:creationId xmlns:a16="http://schemas.microsoft.com/office/drawing/2014/main" id="{8E36949D-D383-FE4F-B364-BE52DAB4B99F}"/>
              </a:ext>
            </a:extLst>
          </p:cNvPr>
          <p:cNvSpPr>
            <a:spLocks noGrp="1"/>
          </p:cNvSpPr>
          <p:nvPr>
            <p:ph type="body" sz="quarter" idx="10"/>
          </p:nvPr>
        </p:nvSpPr>
        <p:spPr/>
        <p:txBody>
          <a:bodyPr/>
          <a:lstStyle/>
          <a:p>
            <a:pPr>
              <a:spcAft>
                <a:spcPts val="600"/>
              </a:spcAft>
            </a:pPr>
            <a:r>
              <a:rPr lang="en-US" b="1" dirty="0" smtClean="0">
                <a:sym typeface="Wingdings" panose="05000000000000000000" pitchFamily="2" charset="2"/>
              </a:rPr>
              <a:t>We </a:t>
            </a:r>
            <a:r>
              <a:rPr lang="en-US" b="1" dirty="0">
                <a:sym typeface="Wingdings" panose="05000000000000000000" pitchFamily="2" charset="2"/>
              </a:rPr>
              <a:t>finish the unit by formally applying our model back to our original question and write a letter to a relative or friend explaining the origins of Earth.</a:t>
            </a:r>
            <a:endParaRPr lang="en-US" b="1" dirty="0"/>
          </a:p>
          <a:p>
            <a:pPr>
              <a:spcAft>
                <a:spcPts val="600"/>
              </a:spcAft>
            </a:pPr>
            <a:endParaRPr lang="en-US" dirty="0"/>
          </a:p>
          <a:p>
            <a:endParaRPr lang="en-US" dirty="0"/>
          </a:p>
        </p:txBody>
      </p:sp>
      <p:sp>
        <p:nvSpPr>
          <p:cNvPr id="7" name="Text Placeholder 6">
            <a:extLst>
              <a:ext uri="{FF2B5EF4-FFF2-40B4-BE49-F238E27FC236}">
                <a16:creationId xmlns:a16="http://schemas.microsoft.com/office/drawing/2014/main" id="{51C8DDBE-0D6E-1445-B8E4-46A2ECBADA51}"/>
              </a:ext>
            </a:extLst>
          </p:cNvPr>
          <p:cNvSpPr>
            <a:spLocks noGrp="1"/>
          </p:cNvSpPr>
          <p:nvPr>
            <p:ph type="body" sz="quarter" idx="12"/>
          </p:nvPr>
        </p:nvSpPr>
        <p:spPr>
          <a:xfrm>
            <a:off x="375742" y="3968317"/>
            <a:ext cx="8444808" cy="2264207"/>
          </a:xfrm>
        </p:spPr>
        <p:txBody>
          <a:bodyPr/>
          <a:lstStyle/>
          <a:p>
            <a:pPr>
              <a:spcAft>
                <a:spcPts val="600"/>
              </a:spcAft>
            </a:pPr>
            <a:r>
              <a:rPr lang="en-US" u="sng" dirty="0"/>
              <a:t>Resources you will need</a:t>
            </a:r>
            <a:r>
              <a:rPr lang="en-US" dirty="0"/>
              <a:t>:</a:t>
            </a:r>
          </a:p>
          <a:p>
            <a:pPr>
              <a:spcAft>
                <a:spcPts val="600"/>
              </a:spcAft>
            </a:pPr>
            <a:r>
              <a:rPr lang="en-US" dirty="0"/>
              <a:t>AO 06 Letter About Earth to a Friend</a:t>
            </a:r>
          </a:p>
          <a:p>
            <a:endParaRPr lang="en-US" dirty="0"/>
          </a:p>
        </p:txBody>
      </p:sp>
      <p:sp>
        <p:nvSpPr>
          <p:cNvPr id="5" name="Text Placeholder 4">
            <a:extLst>
              <a:ext uri="{FF2B5EF4-FFF2-40B4-BE49-F238E27FC236}">
                <a16:creationId xmlns:a16="http://schemas.microsoft.com/office/drawing/2014/main" id="{8F65F7A4-EC54-0E49-BF00-F29F403A0FB0}"/>
              </a:ext>
            </a:extLst>
          </p:cNvPr>
          <p:cNvSpPr>
            <a:spLocks noGrp="1"/>
          </p:cNvSpPr>
          <p:nvPr>
            <p:ph type="body" sz="quarter" idx="11"/>
          </p:nvPr>
        </p:nvSpPr>
        <p:spPr>
          <a:xfrm>
            <a:off x="647380" y="2991963"/>
            <a:ext cx="2513070" cy="496961"/>
          </a:xfrm>
        </p:spPr>
        <p:txBody>
          <a:bodyPr/>
          <a:lstStyle/>
          <a:p>
            <a:r>
              <a:rPr lang="en-US" dirty="0" smtClean="0"/>
              <a:t>0-20 </a:t>
            </a:r>
            <a:r>
              <a:rPr lang="en-US" dirty="0"/>
              <a:t>minutes</a:t>
            </a:r>
          </a:p>
          <a:p>
            <a:r>
              <a:rPr lang="en-US" dirty="0"/>
              <a:t> *can assign as Homework</a:t>
            </a:r>
          </a:p>
          <a:p>
            <a:endParaRPr lang="en-US" dirty="0"/>
          </a:p>
        </p:txBody>
      </p:sp>
    </p:spTree>
    <p:extLst>
      <p:ext uri="{BB962C8B-B14F-4D97-AF65-F5344CB8AC3E}">
        <p14:creationId xmlns:p14="http://schemas.microsoft.com/office/powerpoint/2010/main" val="1060201073"/>
      </p:ext>
    </p:extLst>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06: Title</a:t>
            </a:r>
          </a:p>
        </p:txBody>
      </p:sp>
      <p:sp>
        <p:nvSpPr>
          <p:cNvPr id="2" name="Text Placeholder 1">
            <a:extLst>
              <a:ext uri="{FF2B5EF4-FFF2-40B4-BE49-F238E27FC236}">
                <a16:creationId xmlns:a16="http://schemas.microsoft.com/office/drawing/2014/main" id="{2F9FDB46-FAAF-AF4E-8985-D2604ADE955E}"/>
              </a:ext>
            </a:extLst>
          </p:cNvPr>
          <p:cNvSpPr>
            <a:spLocks noGrp="1"/>
          </p:cNvSpPr>
          <p:nvPr>
            <p:ph type="body" sz="quarter" idx="10"/>
          </p:nvPr>
        </p:nvSpPr>
        <p:spPr/>
        <p:txBody>
          <a:bodyPr/>
          <a:lstStyle/>
          <a:p>
            <a:r>
              <a:rPr lang="en-US" dirty="0"/>
              <a:t>This exercise can be used as a formative or summative assessment. It’s important to ask students to write whenever possible.</a:t>
            </a:r>
          </a:p>
          <a:p>
            <a:endParaRPr lang="en-US" dirty="0"/>
          </a:p>
        </p:txBody>
      </p:sp>
    </p:spTree>
    <p:extLst>
      <p:ext uri="{BB962C8B-B14F-4D97-AF65-F5344CB8AC3E}">
        <p14:creationId xmlns:p14="http://schemas.microsoft.com/office/powerpoint/2010/main" val="1696043339"/>
      </p:ext>
    </p:extLst>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82636-5F50-4DB4-B237-F985AD8C450D}"/>
              </a:ext>
            </a:extLst>
          </p:cNvPr>
          <p:cNvSpPr txBox="1">
            <a:spLocks/>
          </p:cNvSpPr>
          <p:nvPr/>
        </p:nvSpPr>
        <p:spPr>
          <a:xfrm>
            <a:off x="628650" y="386734"/>
            <a:ext cx="8869248" cy="72667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US" sz="3600" dirty="0">
                <a:latin typeface="Arial" panose="020B0604020202020204" pitchFamily="34" charset="0"/>
                <a:cs typeface="Arial" panose="020B0604020202020204" pitchFamily="34" charset="0"/>
              </a:rPr>
              <a:t>Letter to a Friend</a:t>
            </a:r>
          </a:p>
        </p:txBody>
      </p:sp>
      <p:sp>
        <p:nvSpPr>
          <p:cNvPr id="4" name="Content Placeholder 2">
            <a:extLst>
              <a:ext uri="{FF2B5EF4-FFF2-40B4-BE49-F238E27FC236}">
                <a16:creationId xmlns:a16="http://schemas.microsoft.com/office/drawing/2014/main" id="{7DF92A47-A15F-4408-9D90-5B93852B8BFC}"/>
              </a:ext>
            </a:extLst>
          </p:cNvPr>
          <p:cNvSpPr txBox="1">
            <a:spLocks/>
          </p:cNvSpPr>
          <p:nvPr/>
        </p:nvSpPr>
        <p:spPr>
          <a:xfrm>
            <a:off x="406992" y="1592764"/>
            <a:ext cx="8021392" cy="460130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600"/>
              </a:spcAft>
              <a:buNone/>
            </a:pPr>
            <a:r>
              <a:rPr lang="en-US" dirty="0">
                <a:latin typeface="Arial" panose="020B0604020202020204" pitchFamily="34" charset="0"/>
                <a:cs typeface="Arial" panose="020B0604020202020204" pitchFamily="34" charset="0"/>
              </a:rPr>
              <a:t>The origin of the Earth is something most people don’t spend a lot of time thinking about!</a:t>
            </a:r>
          </a:p>
          <a:p>
            <a:pPr marL="0" indent="0">
              <a:lnSpc>
                <a:spcPct val="100000"/>
              </a:lnSpc>
              <a:spcBef>
                <a:spcPts val="0"/>
              </a:spcBef>
              <a:spcAft>
                <a:spcPts val="6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600"/>
              </a:spcAft>
              <a:buNone/>
            </a:pPr>
            <a:r>
              <a:rPr lang="en-US" dirty="0">
                <a:latin typeface="Arial" panose="020B0604020202020204" pitchFamily="34" charset="0"/>
                <a:cs typeface="Arial" panose="020B0604020202020204" pitchFamily="34" charset="0"/>
              </a:rPr>
              <a:t>How would you explain the origin story of the Earth to a relative or friend using the model ideas we’ve developed so far?</a:t>
            </a:r>
          </a:p>
          <a:p>
            <a:pPr marL="0" indent="0">
              <a:lnSpc>
                <a:spcPct val="100000"/>
              </a:lnSpc>
              <a:spcBef>
                <a:spcPts val="0"/>
              </a:spcBef>
              <a:spcAft>
                <a:spcPts val="600"/>
              </a:spcAft>
              <a:buNone/>
            </a:pPr>
            <a:endParaRPr lang="en-US" dirty="0">
              <a:latin typeface="Arial" panose="020B0604020202020204" pitchFamily="34" charset="0"/>
              <a:cs typeface="Arial" panose="020B0604020202020204" pitchFamily="34" charset="0"/>
            </a:endParaRPr>
          </a:p>
          <a:p>
            <a:pPr marL="0" indent="0">
              <a:lnSpc>
                <a:spcPct val="100000"/>
              </a:lnSpc>
              <a:spcBef>
                <a:spcPts val="0"/>
              </a:spcBef>
              <a:spcAft>
                <a:spcPts val="600"/>
              </a:spcAft>
              <a:buNone/>
            </a:pPr>
            <a:r>
              <a:rPr lang="en-US" dirty="0">
                <a:latin typeface="Arial" panose="020B0604020202020204" pitchFamily="34" charset="0"/>
                <a:cs typeface="Arial" panose="020B0604020202020204" pitchFamily="34" charset="0"/>
              </a:rPr>
              <a:t>Take a look at the half-sheet in front of you and complete the task.</a:t>
            </a:r>
          </a:p>
          <a:p>
            <a:pPr marL="0" indent="0">
              <a:lnSpc>
                <a:spcPct val="100000"/>
              </a:lnSpc>
              <a:spcBef>
                <a:spcPts val="0"/>
              </a:spcBef>
              <a:spcAft>
                <a:spcPts val="600"/>
              </a:spcAft>
              <a:buNone/>
            </a:pPr>
            <a:endParaRPr lang="en-US" sz="2400" dirty="0">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2400" dirty="0">
              <a:latin typeface="Arial" panose="020B0604020202020204" pitchFamily="34" charset="0"/>
              <a:cs typeface="Arial" panose="020B0604020202020204" pitchFamily="34" charset="0"/>
            </a:endParaRPr>
          </a:p>
          <a:p>
            <a:pPr marL="0" indent="0">
              <a:lnSpc>
                <a:spcPct val="100000"/>
              </a:lnSpc>
              <a:spcBef>
                <a:spcPts val="0"/>
              </a:spcBef>
              <a:spcAft>
                <a:spcPts val="600"/>
              </a:spcAft>
              <a:buNone/>
            </a:pPr>
            <a:endParaRPr lang="en-US" sz="2400" dirty="0">
              <a:latin typeface="Arial" panose="020B0604020202020204" pitchFamily="34" charset="0"/>
              <a:cs typeface="Arial" panose="020B0604020202020204" pitchFamily="34" charset="0"/>
            </a:endParaRPr>
          </a:p>
          <a:p>
            <a:pPr>
              <a:lnSpc>
                <a:spcPct val="100000"/>
              </a:lnSpc>
              <a:spcBef>
                <a:spcPts val="0"/>
              </a:spcBef>
              <a:spcAft>
                <a:spcPts val="600"/>
              </a:spcAft>
            </a:pP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366933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06: Learning Segment </a:t>
            </a:r>
            <a:r>
              <a:rPr lang="en-US" dirty="0" smtClean="0"/>
              <a:t>Summary</a:t>
            </a:r>
            <a:endParaRPr lang="en-US" dirty="0"/>
          </a:p>
        </p:txBody>
      </p:sp>
      <p:sp>
        <p:nvSpPr>
          <p:cNvPr id="2" name="Text Placeholder 1">
            <a:extLst>
              <a:ext uri="{FF2B5EF4-FFF2-40B4-BE49-F238E27FC236}">
                <a16:creationId xmlns:a16="http://schemas.microsoft.com/office/drawing/2014/main" id="{67B50685-1D99-9544-A197-FAA0350DB535}"/>
              </a:ext>
            </a:extLst>
          </p:cNvPr>
          <p:cNvSpPr>
            <a:spLocks noGrp="1"/>
          </p:cNvSpPr>
          <p:nvPr>
            <p:ph type="body" sz="quarter" idx="10"/>
          </p:nvPr>
        </p:nvSpPr>
        <p:spPr/>
        <p:txBody>
          <a:bodyPr/>
          <a:lstStyle/>
          <a:p>
            <a:r>
              <a:rPr lang="en-US" b="1" dirty="0" smtClean="0"/>
              <a:t>What we’ve figured out…</a:t>
            </a:r>
          </a:p>
          <a:p>
            <a:r>
              <a:rPr lang="en-US" dirty="0" smtClean="0"/>
              <a:t>We’ve </a:t>
            </a:r>
            <a:r>
              <a:rPr lang="en-US" dirty="0"/>
              <a:t>figured out that we have a pretty good sense of how three of the four “spheres” of Earth were formed.</a:t>
            </a:r>
          </a:p>
          <a:p>
            <a:endParaRPr lang="en-US" dirty="0"/>
          </a:p>
        </p:txBody>
      </p:sp>
      <p:sp>
        <p:nvSpPr>
          <p:cNvPr id="4" name="Text Placeholder 3">
            <a:extLst>
              <a:ext uri="{FF2B5EF4-FFF2-40B4-BE49-F238E27FC236}">
                <a16:creationId xmlns:a16="http://schemas.microsoft.com/office/drawing/2014/main" id="{F578197F-DBB1-DB43-9835-FC712E3E7A69}"/>
              </a:ext>
            </a:extLst>
          </p:cNvPr>
          <p:cNvSpPr>
            <a:spLocks noGrp="1"/>
          </p:cNvSpPr>
          <p:nvPr>
            <p:ph type="body" sz="quarter" idx="11"/>
          </p:nvPr>
        </p:nvSpPr>
        <p:spPr/>
        <p:txBody>
          <a:bodyPr/>
          <a:lstStyle/>
          <a:p>
            <a:pPr>
              <a:lnSpc>
                <a:spcPct val="100000"/>
              </a:lnSpc>
              <a:spcAft>
                <a:spcPts val="400"/>
              </a:spcAft>
            </a:pPr>
            <a:r>
              <a:rPr lang="en-US" dirty="0"/>
              <a:t>LS </a:t>
            </a:r>
            <a:r>
              <a:rPr lang="en-US" dirty="0" smtClean="0"/>
              <a:t>06 </a:t>
            </a:r>
            <a:r>
              <a:rPr lang="en-US" dirty="0"/>
              <a:t>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p:txBody>
      </p:sp>
    </p:spTree>
    <p:extLst>
      <p:ext uri="{BB962C8B-B14F-4D97-AF65-F5344CB8AC3E}">
        <p14:creationId xmlns:p14="http://schemas.microsoft.com/office/powerpoint/2010/main" val="2626432403"/>
      </p:ext>
    </p:extLst>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A (Optional): Learning Segment Overview</a:t>
            </a:r>
          </a:p>
        </p:txBody>
      </p:sp>
      <p:sp>
        <p:nvSpPr>
          <p:cNvPr id="2" name="Text Placeholder 1">
            <a:extLst>
              <a:ext uri="{FF2B5EF4-FFF2-40B4-BE49-F238E27FC236}">
                <a16:creationId xmlns:a16="http://schemas.microsoft.com/office/drawing/2014/main" id="{C306DBDE-F666-554D-A4D6-D647DBC41EB9}"/>
              </a:ext>
            </a:extLst>
          </p:cNvPr>
          <p:cNvSpPr>
            <a:spLocks noGrp="1"/>
          </p:cNvSpPr>
          <p:nvPr>
            <p:ph type="body" sz="quarter" idx="10"/>
          </p:nvPr>
        </p:nvSpPr>
        <p:spPr/>
        <p:txBody>
          <a:bodyPr/>
          <a:lstStyle/>
          <a:p>
            <a:pPr>
              <a:spcAft>
                <a:spcPts val="600"/>
              </a:spcAft>
            </a:pPr>
            <a:r>
              <a:rPr lang="en-US" b="1" dirty="0" smtClean="0">
                <a:sym typeface="Wingdings" panose="05000000000000000000" pitchFamily="2" charset="2"/>
              </a:rPr>
              <a:t>Human </a:t>
            </a:r>
            <a:r>
              <a:rPr lang="en-US" b="1" dirty="0">
                <a:sym typeface="Wingdings" panose="05000000000000000000" pitchFamily="2" charset="2"/>
              </a:rPr>
              <a:t>Impacts and Water. We delve into the importance of water in human civilization, leveraging what we know about the water cycle and relating that to problems around drinking water and agriculture.</a:t>
            </a:r>
            <a:endParaRPr lang="en-US" b="1" dirty="0"/>
          </a:p>
          <a:p>
            <a:pPr>
              <a:spcAft>
                <a:spcPts val="600"/>
              </a:spcAft>
            </a:pPr>
            <a:endParaRPr lang="en-US" dirty="0"/>
          </a:p>
          <a:p>
            <a:endParaRPr lang="en-US" dirty="0"/>
          </a:p>
        </p:txBody>
      </p:sp>
      <p:sp>
        <p:nvSpPr>
          <p:cNvPr id="5" name="Text Placeholder 4">
            <a:extLst>
              <a:ext uri="{FF2B5EF4-FFF2-40B4-BE49-F238E27FC236}">
                <a16:creationId xmlns:a16="http://schemas.microsoft.com/office/drawing/2014/main" id="{303EC7F5-DC95-214B-AAA7-98C2C8AAE00F}"/>
              </a:ext>
            </a:extLst>
          </p:cNvPr>
          <p:cNvSpPr>
            <a:spLocks noGrp="1"/>
          </p:cNvSpPr>
          <p:nvPr>
            <p:ph type="body" sz="quarter" idx="12"/>
          </p:nvPr>
        </p:nvSpPr>
        <p:spPr>
          <a:xfrm>
            <a:off x="375742" y="3994951"/>
            <a:ext cx="8444808" cy="2237574"/>
          </a:xfrm>
        </p:spPr>
        <p:txBody>
          <a:bodyPr/>
          <a:lstStyle/>
          <a:p>
            <a:r>
              <a:rPr lang="en-US" u="sng" dirty="0"/>
              <a:t>Resources you will need</a:t>
            </a:r>
            <a:r>
              <a:rPr lang="en-US" dirty="0"/>
              <a:t>:</a:t>
            </a:r>
          </a:p>
          <a:p>
            <a:endParaRPr lang="en-US" dirty="0"/>
          </a:p>
        </p:txBody>
      </p:sp>
      <p:sp>
        <p:nvSpPr>
          <p:cNvPr id="4" name="Text Placeholder 3">
            <a:extLst>
              <a:ext uri="{FF2B5EF4-FFF2-40B4-BE49-F238E27FC236}">
                <a16:creationId xmlns:a16="http://schemas.microsoft.com/office/drawing/2014/main" id="{44770A17-239C-2A4C-8A97-A64212ACCE7F}"/>
              </a:ext>
            </a:extLst>
          </p:cNvPr>
          <p:cNvSpPr>
            <a:spLocks noGrp="1"/>
          </p:cNvSpPr>
          <p:nvPr>
            <p:ph type="body" sz="quarter" idx="11"/>
          </p:nvPr>
        </p:nvSpPr>
        <p:spPr>
          <a:xfrm>
            <a:off x="647380" y="2991964"/>
            <a:ext cx="4279727" cy="319538"/>
          </a:xfrm>
        </p:spPr>
        <p:txBody>
          <a:bodyPr/>
          <a:lstStyle/>
          <a:p>
            <a:r>
              <a:rPr lang="en-US" dirty="0"/>
              <a:t>*55 minutes or less</a:t>
            </a:r>
          </a:p>
          <a:p>
            <a:r>
              <a:rPr lang="en-US" dirty="0"/>
              <a:t>* can assign video/reading summary as homework</a:t>
            </a:r>
          </a:p>
          <a:p>
            <a:endParaRPr lang="en-US" dirty="0"/>
          </a:p>
        </p:txBody>
      </p:sp>
    </p:spTree>
    <p:extLst>
      <p:ext uri="{BB962C8B-B14F-4D97-AF65-F5344CB8AC3E}">
        <p14:creationId xmlns:p14="http://schemas.microsoft.com/office/powerpoint/2010/main" val="7067835"/>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32CB86-087A-8F42-A6FF-E437A480AA4F}"/>
              </a:ext>
            </a:extLst>
          </p:cNvPr>
          <p:cNvSpPr>
            <a:spLocks noGrp="1"/>
          </p:cNvSpPr>
          <p:nvPr>
            <p:ph type="title"/>
          </p:nvPr>
        </p:nvSpPr>
        <p:spPr/>
        <p:txBody>
          <a:bodyPr/>
          <a:lstStyle/>
          <a:p>
            <a:r>
              <a:rPr lang="en-US" dirty="0"/>
              <a:t>Symbols</a:t>
            </a:r>
          </a:p>
        </p:txBody>
      </p:sp>
    </p:spTree>
    <p:extLst>
      <p:ext uri="{BB962C8B-B14F-4D97-AF65-F5344CB8AC3E}">
        <p14:creationId xmlns:p14="http://schemas.microsoft.com/office/powerpoint/2010/main" val="483139518"/>
      </p:ext>
    </p:extLst>
  </p:cSld>
  <p:clrMapOvr>
    <a:masterClrMapping/>
  </p:clrMapOvr>
  <p:transition spd="med"/>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A (Optional): Human Impacts</a:t>
            </a:r>
          </a:p>
        </p:txBody>
      </p:sp>
      <p:sp>
        <p:nvSpPr>
          <p:cNvPr id="2" name="Text Placeholder 1">
            <a:extLst>
              <a:ext uri="{FF2B5EF4-FFF2-40B4-BE49-F238E27FC236}">
                <a16:creationId xmlns:a16="http://schemas.microsoft.com/office/drawing/2014/main" id="{5294DEA1-FE11-5A41-AE59-4F3921229922}"/>
              </a:ext>
            </a:extLst>
          </p:cNvPr>
          <p:cNvSpPr>
            <a:spLocks noGrp="1"/>
          </p:cNvSpPr>
          <p:nvPr>
            <p:ph type="body" sz="quarter" idx="10"/>
          </p:nvPr>
        </p:nvSpPr>
        <p:spPr/>
        <p:txBody>
          <a:bodyPr/>
          <a:lstStyle/>
          <a:p>
            <a:pPr>
              <a:spcAft>
                <a:spcPts val="600"/>
              </a:spcAft>
            </a:pPr>
            <a:r>
              <a:rPr lang="en-US" dirty="0"/>
              <a:t>This learning segment provides an opportunity to touch on the recurring human impacts thread in the curriculum. Whether or not you choose to engage your students in the Human Impacts Project (see website for details), we will provide these points of connection back to the driving question for the year, “Are humans responsible for the many changes we see on the planet?”</a:t>
            </a:r>
          </a:p>
          <a:p>
            <a:pPr>
              <a:spcAft>
                <a:spcPts val="600"/>
              </a:spcAft>
            </a:pPr>
            <a:r>
              <a:rPr lang="en-US" dirty="0"/>
              <a:t>This exploration of human impacts centers around water contamination, use and conservation. The slides provide a bridge from our model for formation of Earth’s atmosphere and ocean to a conversation about water use and shortages. Students engage in a review of the water cycle, something they should have experienced before coming to high school. If your students had little elementary school science (where these concepts are introduced), they still may have talked about the water cycle in middle grades. If not, you may choose to spend a bit more time on the water cycle. We do not provide a full set of materials for de novo understanding of the cycle and its components (watersheds, rivers, lakes, estuaries, etc.)</a:t>
            </a:r>
          </a:p>
          <a:p>
            <a:r>
              <a:rPr lang="en-US" dirty="0"/>
              <a:t>After students generate a basic diagram of the water cycle, we provide a quantitative representation that serves three purposes: (1) It gives students a chance to reevaluate their own model; (2) It allows students to think about the idea of not only flow of water in a cycle, but the relative amounts in differing reservoirs. The distinction between the amount of salt and freshwater on the planet is a key noticing on this diagram. The next slide will problematize the idea of how we can be concerned about drinking water on a planet that is so covered by water; (3) It prepares students more broadly for conversations about reservoirs and movements of carbon in a later unit.</a:t>
            </a:r>
          </a:p>
          <a:p>
            <a:endParaRPr lang="en-US" dirty="0"/>
          </a:p>
        </p:txBody>
      </p:sp>
    </p:spTree>
    <p:extLst>
      <p:ext uri="{BB962C8B-B14F-4D97-AF65-F5344CB8AC3E}">
        <p14:creationId xmlns:p14="http://schemas.microsoft.com/office/powerpoint/2010/main" val="3788748533"/>
      </p:ext>
    </p:extLst>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A (Optional): Human Impacts</a:t>
            </a:r>
          </a:p>
        </p:txBody>
      </p:sp>
      <p:sp>
        <p:nvSpPr>
          <p:cNvPr id="2" name="Text Placeholder 1">
            <a:extLst>
              <a:ext uri="{FF2B5EF4-FFF2-40B4-BE49-F238E27FC236}">
                <a16:creationId xmlns:a16="http://schemas.microsoft.com/office/drawing/2014/main" id="{A1A04473-140D-6445-B289-F77E4625B391}"/>
              </a:ext>
            </a:extLst>
          </p:cNvPr>
          <p:cNvSpPr>
            <a:spLocks noGrp="1"/>
          </p:cNvSpPr>
          <p:nvPr>
            <p:ph type="body" sz="quarter" idx="10"/>
          </p:nvPr>
        </p:nvSpPr>
        <p:spPr/>
        <p:txBody>
          <a:bodyPr/>
          <a:lstStyle/>
          <a:p>
            <a:pPr>
              <a:spcAft>
                <a:spcPts val="600"/>
              </a:spcAft>
            </a:pPr>
            <a:r>
              <a:rPr lang="en-US" dirty="0"/>
              <a:t>Students then engage in an exploration of water issues. We have only loosely structured this activity because of three principles we see as central in engaging students in conversations human impacts:</a:t>
            </a:r>
          </a:p>
          <a:p>
            <a:pPr marL="342900" indent="-342900">
              <a:spcAft>
                <a:spcPts val="600"/>
              </a:spcAft>
              <a:buFont typeface="+mj-lt"/>
              <a:buAutoNum type="arabicPeriod"/>
            </a:pPr>
            <a:r>
              <a:rPr lang="en-US" dirty="0"/>
              <a:t>We feel that local, place-based examples are more powerful than generic examples.</a:t>
            </a:r>
          </a:p>
          <a:p>
            <a:pPr marL="342900" indent="-342900">
              <a:spcAft>
                <a:spcPts val="600"/>
              </a:spcAft>
              <a:buFont typeface="+mj-lt"/>
              <a:buAutoNum type="arabicPeriod"/>
            </a:pPr>
            <a:r>
              <a:rPr lang="en-US" dirty="0"/>
              <a:t>We see these conversations as an opportunity to engage in cross-disciplinary conversations that centralize environmental justice.</a:t>
            </a:r>
          </a:p>
          <a:p>
            <a:pPr marL="342900" indent="-342900">
              <a:spcAft>
                <a:spcPts val="600"/>
              </a:spcAft>
              <a:buFont typeface="+mj-lt"/>
              <a:buAutoNum type="arabicPeriod"/>
            </a:pPr>
            <a:r>
              <a:rPr lang="en-US" dirty="0"/>
              <a:t>We also see these pauses in the curriculum as opportunities to engage student choice. </a:t>
            </a:r>
          </a:p>
          <a:p>
            <a:pPr>
              <a:spcAft>
                <a:spcPts val="600"/>
              </a:spcAft>
            </a:pPr>
            <a:endParaRPr lang="en-US" dirty="0"/>
          </a:p>
          <a:p>
            <a:pPr>
              <a:spcAft>
                <a:spcPts val="600"/>
              </a:spcAft>
            </a:pPr>
            <a:r>
              <a:rPr lang="en-US" dirty="0"/>
              <a:t>Because MBER-LE and its curricular resources are particularly geared toward California’s three-course solution to NGSS-alignment in high school, we provide here are a few examples of topics California students could engage with on a state-wide scale. Again, however, the more local, relevant, and justice-oriented, the more your students will be motivated to productively engage in not only characterizing the problems but also considering solutions. This latter point is especially germane should you choose to run the Human Impacts Project with your students.</a:t>
            </a:r>
          </a:p>
          <a:p>
            <a:pPr marL="285750" indent="-285750">
              <a:buFont typeface="Arial" panose="020B0604020202020204" pitchFamily="34" charset="0"/>
              <a:buChar char="•"/>
            </a:pPr>
            <a:r>
              <a:rPr lang="en-US" dirty="0">
                <a:cs typeface="Arial" panose="020B0604020202020204" pitchFamily="34" charset="0"/>
              </a:rPr>
              <a:t>Hetch Hetchy: considering California’s reservoir system</a:t>
            </a:r>
          </a:p>
          <a:p>
            <a:pPr marL="285750" indent="-285750">
              <a:buFont typeface="Arial" panose="020B0604020202020204" pitchFamily="34" charset="0"/>
              <a:buChar char="•"/>
            </a:pPr>
            <a:r>
              <a:rPr lang="en-US" dirty="0">
                <a:cs typeface="Arial" panose="020B0604020202020204" pitchFamily="34" charset="0"/>
              </a:rPr>
              <a:t>Hinkley, CA (Erin </a:t>
            </a:r>
            <a:r>
              <a:rPr lang="en-US" dirty="0" err="1">
                <a:cs typeface="Arial" panose="020B0604020202020204" pitchFamily="34" charset="0"/>
              </a:rPr>
              <a:t>Brokovich</a:t>
            </a:r>
            <a:r>
              <a:rPr lang="en-US" dirty="0">
                <a:cs typeface="Arial" panose="020B0604020202020204" pitchFamily="34" charset="0"/>
              </a:rPr>
              <a:t>) or The Salinas Valley: pollution, ground water / drinking water and human health</a:t>
            </a:r>
          </a:p>
          <a:p>
            <a:pPr marL="285750" indent="-285750">
              <a:buFont typeface="Arial" panose="020B0604020202020204" pitchFamily="34" charset="0"/>
              <a:buChar char="•"/>
            </a:pPr>
            <a:r>
              <a:rPr lang="en-US" dirty="0">
                <a:cs typeface="Arial" panose="020B0604020202020204" pitchFamily="34" charset="0"/>
              </a:rPr>
              <a:t>The Sacramento-San Joaquin River Delta: agriculture and endangered species (e.g. Delta Smelt)</a:t>
            </a:r>
          </a:p>
          <a:p>
            <a:pPr>
              <a:spcAft>
                <a:spcPts val="600"/>
              </a:spcAft>
            </a:pPr>
            <a:endParaRPr lang="en-US" dirty="0"/>
          </a:p>
          <a:p>
            <a:endParaRPr lang="en-US" dirty="0"/>
          </a:p>
        </p:txBody>
      </p:sp>
    </p:spTree>
    <p:extLst>
      <p:ext uri="{BB962C8B-B14F-4D97-AF65-F5344CB8AC3E}">
        <p14:creationId xmlns:p14="http://schemas.microsoft.com/office/powerpoint/2010/main" val="2058609706"/>
      </p:ext>
    </p:extLst>
  </p:cSld>
  <p:clrMapOvr>
    <a:masterClrMapping/>
  </p:clrMapOvr>
  <p:transition spd="med"/>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A (Optional): </a:t>
            </a:r>
            <a:r>
              <a:rPr lang="en-US" dirty="0" smtClean="0"/>
              <a:t>More Details on Possible Projects</a:t>
            </a:r>
            <a:endParaRPr lang="en-US" dirty="0"/>
          </a:p>
        </p:txBody>
      </p:sp>
      <p:sp>
        <p:nvSpPr>
          <p:cNvPr id="2" name="Text Placeholder 1">
            <a:extLst>
              <a:ext uri="{FF2B5EF4-FFF2-40B4-BE49-F238E27FC236}">
                <a16:creationId xmlns:a16="http://schemas.microsoft.com/office/drawing/2014/main" id="{A1A04473-140D-6445-B289-F77E4625B391}"/>
              </a:ext>
            </a:extLst>
          </p:cNvPr>
          <p:cNvSpPr>
            <a:spLocks noGrp="1"/>
          </p:cNvSpPr>
          <p:nvPr>
            <p:ph type="body" sz="quarter" idx="10"/>
          </p:nvPr>
        </p:nvSpPr>
        <p:spPr/>
        <p:txBody>
          <a:bodyPr/>
          <a:lstStyle/>
          <a:p>
            <a:r>
              <a:rPr lang="en-US" dirty="0"/>
              <a:t>Explain the research you’d like your students to do. This should involve either reading a one-page web-based or printed resource or watching a 3-5 minute video. We are generally leaving you to structure this activity. The idea here is broadly to connect the understanding students have developed about the water cycle to some relevant human impacts issues at local and global scales—with perhaps more attention to local phenomena. There are lots of directions you could take this exploration. Our suggestion is to keep this entire learning segment to one class period, which leaves you about 15 minutes of class time to have students do some reading and synthesizing with a partner before sharing out. You are welcome to go longer, allowing for a full class period for research if you so desire. Just be sure to adjust instructions  and expectations appropriately. Keep in mind that the more time students invest, the more time you will want/need to spend making their findings public. (That is, quick research leads to quick sharing out. But if you ask for lots of student investment and then give them only a post it or a phrase to share out, you may run into problems.) You can also have students do some of the work at home if appropriate for your student  population.</a:t>
            </a:r>
          </a:p>
          <a:p>
            <a:endParaRPr lang="en-US" dirty="0"/>
          </a:p>
          <a:p>
            <a:pPr lvl="0" defTabSz="914400">
              <a:defRPr/>
            </a:pPr>
            <a:r>
              <a:rPr lang="en-US" u="sng" dirty="0"/>
              <a:t>The California Water Problem</a:t>
            </a:r>
            <a:r>
              <a:rPr lang="en-US" dirty="0"/>
              <a:t>: </a:t>
            </a:r>
          </a:p>
          <a:p>
            <a:pPr lvl="0" defTabSz="914400">
              <a:defRPr/>
            </a:pPr>
            <a:r>
              <a:rPr lang="en-US" dirty="0"/>
              <a:t>We want students to get at some of the following ideas: ground water contamination (agriculture and mining), agricultural diversion of water resources, population growth, </a:t>
            </a:r>
            <a:r>
              <a:rPr lang="en-US" dirty="0" err="1"/>
              <a:t>Hetch</a:t>
            </a:r>
            <a:r>
              <a:rPr lang="en-US" dirty="0"/>
              <a:t> </a:t>
            </a:r>
            <a:r>
              <a:rPr lang="en-US" dirty="0" err="1"/>
              <a:t>Hetchy</a:t>
            </a:r>
            <a:r>
              <a:rPr lang="en-US" dirty="0"/>
              <a:t>, climate change and snowpack, drought, conservation of fish runs and water in rivers and the California Delta, the Salton Sea, etc. etc. The best approach here is to design the scope of the search to more directly address some local water issues. In some areas this means looking at a local example of run off and pollution (for example of San Diego Bay) or conservation and water allocation (for example the tunnel controversy in the San Joaquin Delta, or contamination of ground water (for example by agriculture in Salinas, CA). This is an opportunity to engage in some issues that are broadly applicable across California, the US or the World but to also hone in on some local issues related to the ever-growing drinking, wildlife and agricultural water crisis.</a:t>
            </a:r>
          </a:p>
          <a:p>
            <a:endParaRPr lang="en-US" dirty="0"/>
          </a:p>
          <a:p>
            <a:pPr>
              <a:spcAft>
                <a:spcPts val="600"/>
              </a:spcAft>
            </a:pPr>
            <a:endParaRPr lang="en-US" dirty="0"/>
          </a:p>
          <a:p>
            <a:endParaRPr lang="en-US" dirty="0"/>
          </a:p>
        </p:txBody>
      </p:sp>
    </p:spTree>
    <p:extLst>
      <p:ext uri="{BB962C8B-B14F-4D97-AF65-F5344CB8AC3E}">
        <p14:creationId xmlns:p14="http://schemas.microsoft.com/office/powerpoint/2010/main" val="765545819"/>
      </p:ext>
    </p:extLst>
  </p:cSld>
  <p:clrMapOvr>
    <a:masterClrMapping/>
  </p:clrMapOvr>
  <p:transition spd="med"/>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A (Optional): </a:t>
            </a:r>
            <a:r>
              <a:rPr lang="en-US" dirty="0" smtClean="0"/>
              <a:t>More Details on Possible Projects</a:t>
            </a:r>
            <a:endParaRPr lang="en-US" dirty="0"/>
          </a:p>
        </p:txBody>
      </p:sp>
      <p:sp>
        <p:nvSpPr>
          <p:cNvPr id="2" name="Text Placeholder 1">
            <a:extLst>
              <a:ext uri="{FF2B5EF4-FFF2-40B4-BE49-F238E27FC236}">
                <a16:creationId xmlns:a16="http://schemas.microsoft.com/office/drawing/2014/main" id="{A1A04473-140D-6445-B289-F77E4625B391}"/>
              </a:ext>
            </a:extLst>
          </p:cNvPr>
          <p:cNvSpPr>
            <a:spLocks noGrp="1"/>
          </p:cNvSpPr>
          <p:nvPr>
            <p:ph type="body" sz="quarter" idx="10"/>
          </p:nvPr>
        </p:nvSpPr>
        <p:spPr/>
        <p:txBody>
          <a:bodyPr/>
          <a:lstStyle/>
          <a:p>
            <a:r>
              <a:rPr lang="en-US" dirty="0" smtClean="0"/>
              <a:t>Possible Video Resources… </a:t>
            </a:r>
          </a:p>
          <a:p>
            <a:pPr>
              <a:spcAft>
                <a:spcPts val="600"/>
              </a:spcAft>
            </a:pPr>
            <a:r>
              <a:rPr lang="en-US" dirty="0" smtClean="0"/>
              <a:t>Lots </a:t>
            </a:r>
            <a:r>
              <a:rPr lang="en-US" dirty="0"/>
              <a:t>of video resources under 5 minutes:</a:t>
            </a:r>
          </a:p>
          <a:p>
            <a:r>
              <a:rPr lang="en-US" u="sng" dirty="0"/>
              <a:t>The Nature Conservancy</a:t>
            </a:r>
          </a:p>
          <a:p>
            <a:pPr>
              <a:spcAft>
                <a:spcPts val="600"/>
              </a:spcAft>
            </a:pPr>
            <a:r>
              <a:rPr lang="en-US" dirty="0"/>
              <a:t>https://www.nature.org/en-us/about-us/where-we-work/united-states/california/stories-in-california/water-future/</a:t>
            </a:r>
          </a:p>
          <a:p>
            <a:r>
              <a:rPr lang="en-US" u="sng" dirty="0"/>
              <a:t>CA </a:t>
            </a:r>
            <a:r>
              <a:rPr lang="en-US" u="sng" dirty="0" err="1"/>
              <a:t>Dept</a:t>
            </a:r>
            <a:r>
              <a:rPr lang="en-US" u="sng" dirty="0"/>
              <a:t> of Water Resources</a:t>
            </a:r>
          </a:p>
          <a:p>
            <a:r>
              <a:rPr lang="en-US" dirty="0"/>
              <a:t>https://water.ca.gov/programs/groundwater-management</a:t>
            </a:r>
          </a:p>
          <a:p>
            <a:pPr>
              <a:spcAft>
                <a:spcPts val="600"/>
              </a:spcAft>
            </a:pPr>
            <a:r>
              <a:rPr lang="en-US" dirty="0"/>
              <a:t>https://water.ca.gov/Programs/Groundwater-Management/Bulletin-118</a:t>
            </a:r>
          </a:p>
          <a:p>
            <a:r>
              <a:rPr lang="en-US" u="sng" dirty="0"/>
              <a:t>Public Policy Institute of California</a:t>
            </a:r>
          </a:p>
          <a:p>
            <a:r>
              <a:rPr lang="en-US" dirty="0"/>
              <a:t>https://www.ppic.org/publication/priorities-for-californias-water/</a:t>
            </a:r>
          </a:p>
          <a:p>
            <a:r>
              <a:rPr lang="en-US" dirty="0"/>
              <a:t>https://www.ppic.org/publication/water-and-the-future-of-the-san-joaquin-valley/</a:t>
            </a:r>
          </a:p>
          <a:p>
            <a:r>
              <a:rPr lang="en-US" dirty="0"/>
              <a:t>https://www.ppic.org/publication/californias-water-climate-change-and-water/</a:t>
            </a:r>
          </a:p>
          <a:p>
            <a:r>
              <a:rPr lang="en-US" dirty="0"/>
              <a:t>https://www.ppic.org/publication/californias-water-water-for-cities/</a:t>
            </a:r>
          </a:p>
          <a:p>
            <a:pPr>
              <a:spcAft>
                <a:spcPts val="600"/>
              </a:spcAft>
            </a:pPr>
            <a:r>
              <a:rPr lang="en-US" dirty="0"/>
              <a:t>https://www.ppic.org/publication/californias-water-water-for-farms/</a:t>
            </a:r>
          </a:p>
          <a:p>
            <a:r>
              <a:rPr lang="en-US" u="sng" dirty="0"/>
              <a:t>Environmental Defense Fund</a:t>
            </a:r>
          </a:p>
          <a:p>
            <a:r>
              <a:rPr lang="en-US" dirty="0"/>
              <a:t>https://www.edf.org/ecosystems/california-groundwater-management-resources</a:t>
            </a:r>
          </a:p>
          <a:p>
            <a:pPr>
              <a:spcAft>
                <a:spcPts val="600"/>
              </a:spcAft>
            </a:pPr>
            <a:r>
              <a:rPr lang="en-US" dirty="0"/>
              <a:t>https://www.edf.org/ecosystems/rebalancing-water-use-american-west</a:t>
            </a:r>
          </a:p>
          <a:p>
            <a:r>
              <a:rPr lang="en-US" u="sng" dirty="0"/>
              <a:t>Stanford University</a:t>
            </a:r>
          </a:p>
          <a:p>
            <a:pPr>
              <a:spcAft>
                <a:spcPts val="600"/>
              </a:spcAft>
            </a:pPr>
            <a:r>
              <a:rPr lang="en-US" dirty="0"/>
              <a:t>https://waterinthewest.stanford.edu/programs/sustainable-groundwater</a:t>
            </a:r>
          </a:p>
          <a:p>
            <a:r>
              <a:rPr lang="en-US" u="sng" dirty="0"/>
              <a:t>World Wildlife Fund</a:t>
            </a:r>
          </a:p>
          <a:p>
            <a:pPr lvl="0" defTabSz="914400">
              <a:defRPr/>
            </a:pPr>
            <a:r>
              <a:rPr lang="en-US" dirty="0"/>
              <a:t>https://www.worldwildlife.org/threats/water-scarcity</a:t>
            </a:r>
          </a:p>
          <a:p>
            <a:pPr lvl="0" defTabSz="914400">
              <a:defRPr/>
            </a:pPr>
            <a:r>
              <a:rPr lang="en-US" dirty="0"/>
              <a:t>https://www.worldwildlife.org/media?threat_id=water-scarcity</a:t>
            </a:r>
          </a:p>
          <a:p>
            <a:pPr>
              <a:spcAft>
                <a:spcPts val="600"/>
              </a:spcAft>
            </a:pPr>
            <a:endParaRPr lang="en-US" dirty="0"/>
          </a:p>
          <a:p>
            <a:endParaRPr lang="en-US" dirty="0"/>
          </a:p>
        </p:txBody>
      </p:sp>
    </p:spTree>
    <p:extLst>
      <p:ext uri="{BB962C8B-B14F-4D97-AF65-F5344CB8AC3E}">
        <p14:creationId xmlns:p14="http://schemas.microsoft.com/office/powerpoint/2010/main" val="1742798851"/>
      </p:ext>
    </p:extLst>
  </p:cSld>
  <p:clrMapOvr>
    <a:masterClrMapping/>
  </p:clrMapOvr>
  <p:transition spd="med"/>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A (Optional): Human Impacts</a:t>
            </a:r>
          </a:p>
        </p:txBody>
      </p:sp>
      <p:sp>
        <p:nvSpPr>
          <p:cNvPr id="2" name="Text Placeholder 1">
            <a:extLst>
              <a:ext uri="{FF2B5EF4-FFF2-40B4-BE49-F238E27FC236}">
                <a16:creationId xmlns:a16="http://schemas.microsoft.com/office/drawing/2014/main" id="{8AED205C-71A9-B24B-A38D-0B9E35538442}"/>
              </a:ext>
            </a:extLst>
          </p:cNvPr>
          <p:cNvSpPr>
            <a:spLocks noGrp="1"/>
          </p:cNvSpPr>
          <p:nvPr>
            <p:ph type="body" sz="quarter" idx="10"/>
          </p:nvPr>
        </p:nvSpPr>
        <p:spPr/>
        <p:txBody>
          <a:bodyPr/>
          <a:lstStyle/>
          <a:p>
            <a:pPr>
              <a:spcAft>
                <a:spcPts val="600"/>
              </a:spcAft>
            </a:pPr>
            <a:r>
              <a:rPr lang="en-US" dirty="0"/>
              <a:t>Once you have given instructions for the research task, allow students an opportunity to share out what they have learned.</a:t>
            </a:r>
          </a:p>
          <a:p>
            <a:pPr>
              <a:spcAft>
                <a:spcPts val="600"/>
              </a:spcAft>
            </a:pPr>
            <a:r>
              <a:rPr lang="en-US" dirty="0">
                <a:cs typeface="Arial" panose="020B0604020202020204" pitchFamily="34" charset="0"/>
              </a:rPr>
              <a:t>For our driving question, we are really focused on characterizing problems, rather than working toward solutions. So, if your driving questions is “What role do humans play in changing the Earth?”, you’ll want to record the examples students have researched and add them to the class’s understanding of the role of humans.</a:t>
            </a:r>
            <a:br>
              <a:rPr lang="en-US" dirty="0">
                <a:cs typeface="Arial" panose="020B0604020202020204" pitchFamily="34" charset="0"/>
              </a:rPr>
            </a:br>
            <a:r>
              <a:rPr lang="en-US" dirty="0">
                <a:cs typeface="Arial" panose="020B0604020202020204" pitchFamily="34" charset="0"/>
              </a:rPr>
              <a:t>Solutions, however, will come up naturally in their research and you may feel it necessary to capture their discovery of the approaches scientists, engineers, philanthropists, lawyers, activists and government officials are taking to address some of the human-generated (or even “natural”) problems. Certainly you will want to focus time on solutions if you have chosen for the class to complete the Human Impacts Project.</a:t>
            </a:r>
          </a:p>
          <a:p>
            <a:endParaRPr lang="en-US" dirty="0"/>
          </a:p>
        </p:txBody>
      </p:sp>
    </p:spTree>
    <p:extLst>
      <p:ext uri="{BB962C8B-B14F-4D97-AF65-F5344CB8AC3E}">
        <p14:creationId xmlns:p14="http://schemas.microsoft.com/office/powerpoint/2010/main" val="2077890615"/>
      </p:ext>
    </p:extLst>
  </p:cSld>
  <p:clrMapOvr>
    <a:masterClrMapping/>
  </p:clrMapOvr>
  <p:transition spd="med"/>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6003" y="93662"/>
            <a:ext cx="7886700" cy="1325563"/>
          </a:xfrm>
        </p:spPr>
        <p:txBody>
          <a:bodyPr>
            <a:noAutofit/>
          </a:bodyPr>
          <a:lstStyle/>
          <a:p>
            <a:r>
              <a:rPr lang="en-US" sz="3600" b="1" dirty="0">
                <a:latin typeface="Arial" panose="020B0604020202020204" pitchFamily="34" charset="0"/>
                <a:cs typeface="Arial" panose="020B0604020202020204" pitchFamily="34" charset="0"/>
              </a:rPr>
              <a:t>Water</a:t>
            </a:r>
          </a:p>
        </p:txBody>
      </p:sp>
      <p:sp>
        <p:nvSpPr>
          <p:cNvPr id="2" name="Content Placeholder 1"/>
          <p:cNvSpPr>
            <a:spLocks noGrp="1"/>
          </p:cNvSpPr>
          <p:nvPr>
            <p:ph idx="1"/>
          </p:nvPr>
        </p:nvSpPr>
        <p:spPr>
          <a:xfrm>
            <a:off x="326003" y="1419225"/>
            <a:ext cx="8491993" cy="4438138"/>
          </a:xfrm>
        </p:spPr>
        <p:txBody>
          <a:bodyPr/>
          <a:lstStyle/>
          <a:p>
            <a:pPr marL="0" indent="0">
              <a:buNone/>
            </a:pPr>
            <a:r>
              <a:rPr lang="en-US" sz="2800" dirty="0"/>
              <a:t>Earth’s oceans “condensed” from the atmosphere.</a:t>
            </a:r>
          </a:p>
          <a:p>
            <a:pPr marL="0" indent="0">
              <a:buNone/>
            </a:pPr>
            <a:endParaRPr lang="en-US" sz="2800" dirty="0"/>
          </a:p>
          <a:p>
            <a:pPr marL="0" indent="0">
              <a:buNone/>
            </a:pPr>
            <a:r>
              <a:rPr lang="en-US" sz="2800" dirty="0"/>
              <a:t>Is this process still going on today? </a:t>
            </a:r>
            <a:endParaRPr lang="en-US" sz="2800" dirty="0" smtClean="0"/>
          </a:p>
          <a:p>
            <a:pPr marL="0" indent="0">
              <a:buNone/>
            </a:pPr>
            <a:r>
              <a:rPr lang="en-US" sz="2800" dirty="0"/>
              <a:t>	</a:t>
            </a:r>
            <a:r>
              <a:rPr lang="en-US" sz="2800" dirty="0" smtClean="0"/>
              <a:t>			(</a:t>
            </a:r>
            <a:r>
              <a:rPr lang="en-US" sz="2800" dirty="0"/>
              <a:t>What do you think?)</a:t>
            </a:r>
          </a:p>
          <a:p>
            <a:pPr marL="0" indent="0">
              <a:buNone/>
            </a:pPr>
            <a:endParaRPr lang="en-US" sz="2800" dirty="0"/>
          </a:p>
          <a:p>
            <a:pPr marL="0" indent="0">
              <a:buNone/>
            </a:pPr>
            <a:r>
              <a:rPr lang="en-US" sz="2800" dirty="0"/>
              <a:t>What evidence do we have that water is in the air?</a:t>
            </a:r>
          </a:p>
          <a:p>
            <a:pPr marL="0" indent="0">
              <a:buNone/>
            </a:pPr>
            <a:endParaRPr lang="en-US" sz="2800" dirty="0"/>
          </a:p>
          <a:p>
            <a:pPr marL="0" indent="0">
              <a:buNone/>
            </a:pPr>
            <a:r>
              <a:rPr lang="en-US" sz="2400" dirty="0"/>
              <a:t>How much water would you guess is in the air right now? (Guess a percentage of the total mass of the air.)</a:t>
            </a:r>
          </a:p>
        </p:txBody>
      </p:sp>
    </p:spTree>
    <p:extLst>
      <p:ext uri="{BB962C8B-B14F-4D97-AF65-F5344CB8AC3E}">
        <p14:creationId xmlns:p14="http://schemas.microsoft.com/office/powerpoint/2010/main" val="1137997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8253" y="121605"/>
            <a:ext cx="7886700" cy="1325563"/>
          </a:xfrm>
        </p:spPr>
        <p:txBody>
          <a:bodyPr>
            <a:noAutofit/>
          </a:bodyPr>
          <a:lstStyle/>
          <a:p>
            <a:r>
              <a:rPr lang="en-US" sz="4000" b="1" dirty="0">
                <a:latin typeface="Arial" panose="020B0604020202020204" pitchFamily="34" charset="0"/>
                <a:cs typeface="Arial" panose="020B0604020202020204" pitchFamily="34" charset="0"/>
              </a:rPr>
              <a:t>What is the Water Cycle?</a:t>
            </a:r>
          </a:p>
        </p:txBody>
      </p:sp>
      <p:sp>
        <p:nvSpPr>
          <p:cNvPr id="2" name="Content Placeholder 1"/>
          <p:cNvSpPr>
            <a:spLocks noGrp="1"/>
          </p:cNvSpPr>
          <p:nvPr>
            <p:ph idx="1"/>
          </p:nvPr>
        </p:nvSpPr>
        <p:spPr>
          <a:xfrm>
            <a:off x="345060" y="1253331"/>
            <a:ext cx="8453879" cy="4351338"/>
          </a:xfrm>
        </p:spPr>
        <p:txBody>
          <a:bodyPr>
            <a:noAutofit/>
          </a:bodyPr>
          <a:lstStyle/>
          <a:p>
            <a:pPr marL="0" indent="0">
              <a:lnSpc>
                <a:spcPct val="100000"/>
              </a:lnSpc>
              <a:spcBef>
                <a:spcPts val="0"/>
              </a:spcBef>
              <a:spcAft>
                <a:spcPts val="1200"/>
              </a:spcAft>
              <a:buNone/>
            </a:pPr>
            <a:r>
              <a:rPr lang="en-US" sz="2800" dirty="0"/>
              <a:t>Water moves about in something called the water cycle. You may have learned about this in science already.</a:t>
            </a:r>
          </a:p>
          <a:p>
            <a:pPr marL="0" indent="0">
              <a:lnSpc>
                <a:spcPct val="100000"/>
              </a:lnSpc>
              <a:spcBef>
                <a:spcPts val="0"/>
              </a:spcBef>
              <a:spcAft>
                <a:spcPts val="1200"/>
              </a:spcAft>
              <a:buNone/>
            </a:pPr>
            <a:r>
              <a:rPr lang="en-US" sz="2800" dirty="0"/>
              <a:t>Work quickly with your group to review what you can remember about the water cycle. If you don’t remember much, try to come up with some pieces as a team. Where do you find water? How does it get there? How does it leave?</a:t>
            </a:r>
          </a:p>
          <a:p>
            <a:pPr marL="0" indent="0">
              <a:lnSpc>
                <a:spcPct val="100000"/>
              </a:lnSpc>
              <a:spcBef>
                <a:spcPts val="0"/>
              </a:spcBef>
              <a:spcAft>
                <a:spcPts val="1200"/>
              </a:spcAft>
              <a:buNone/>
            </a:pPr>
            <a:r>
              <a:rPr lang="en-US" sz="2800" dirty="0"/>
              <a:t>Pull together as many details as you can remember. Use your whiteboards. A diagram or drawings will likely help explain your model.</a:t>
            </a:r>
          </a:p>
        </p:txBody>
      </p:sp>
      <p:pic>
        <p:nvPicPr>
          <p:cNvPr id="5" name="Picture 4">
            <a:extLst>
              <a:ext uri="{FF2B5EF4-FFF2-40B4-BE49-F238E27FC236}">
                <a16:creationId xmlns:a16="http://schemas.microsoft.com/office/drawing/2014/main" id="{67628D3C-D2AB-1F4D-843C-456842E114C1}"/>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7444772" y="448432"/>
            <a:ext cx="916008" cy="1158949"/>
          </a:xfrm>
          <a:prstGeom prst="rect">
            <a:avLst/>
          </a:prstGeom>
        </p:spPr>
      </p:pic>
    </p:spTree>
    <p:extLst>
      <p:ext uri="{BB962C8B-B14F-4D97-AF65-F5344CB8AC3E}">
        <p14:creationId xmlns:p14="http://schemas.microsoft.com/office/powerpoint/2010/main" val="3082936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1/19/Watercyclesummar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0219" y="1017680"/>
            <a:ext cx="6943725" cy="474345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4910573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upload.wikimedia.org/wikipedia/commons/thumb/7/73/HumanIntegratedWaterCycle_%282%29.jpg/2560px-HumanIntegratedWaterCycle_%282%29.jp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21336" y="1441538"/>
            <a:ext cx="8290560" cy="4831842"/>
          </a:xfrm>
          <a:prstGeom prst="rect">
            <a:avLst/>
          </a:prstGeom>
          <a:noFill/>
          <a:extLst>
            <a:ext uri="{909E8E84-426E-40dd-AFC4-6F175D3DCCD1}">
              <a14:hiddenFill xmlns="" xmlns:a14="http://schemas.microsoft.com/office/drawing/2010/main">
                <a:solidFill>
                  <a:srgbClr val="FFFFFF"/>
                </a:solidFill>
              </a14:hiddenFill>
            </a:ext>
          </a:extLst>
        </p:spPr>
      </p:pic>
      <p:sp>
        <p:nvSpPr>
          <p:cNvPr id="7" name="Title 2"/>
          <p:cNvSpPr>
            <a:spLocks noGrp="1"/>
          </p:cNvSpPr>
          <p:nvPr>
            <p:ph type="title"/>
          </p:nvPr>
        </p:nvSpPr>
        <p:spPr>
          <a:xfrm>
            <a:off x="521336" y="115975"/>
            <a:ext cx="7886700" cy="1325563"/>
          </a:xfrm>
        </p:spPr>
        <p:txBody>
          <a:bodyPr>
            <a:noAutofit/>
          </a:bodyPr>
          <a:lstStyle/>
          <a:p>
            <a:r>
              <a:rPr lang="en-US" sz="3600" b="1" dirty="0">
                <a:latin typeface="Arial" panose="020B0604020202020204" pitchFamily="34" charset="0"/>
                <a:cs typeface="Arial" panose="020B0604020202020204" pitchFamily="34" charset="0"/>
              </a:rPr>
              <a:t>Where is the water?</a:t>
            </a:r>
          </a:p>
        </p:txBody>
      </p:sp>
    </p:spTree>
    <p:extLst>
      <p:ext uri="{BB962C8B-B14F-4D97-AF65-F5344CB8AC3E}">
        <p14:creationId xmlns:p14="http://schemas.microsoft.com/office/powerpoint/2010/main" val="163153517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aqua, beverage, blue, bubbles, clear, close up, cold drink, dehydrated, dehydration, drink, drinkable, drinking, drinking water, drip, drop, dropped, fluid, fresh, freshness, glass, h2o, health, healthy, hydration, hygiene, liquid, macro, medical care, mineral water, motion, pouring, purified, purity, refreshment, rehydration, spill, splash, thirsty, transparent, water, wellbeing, wellness, turquoise, highball glass, Transparent material, old fashioned glass, distilled beverage, tumbler, drinkware, Distilled water, blue lagoon, shot glass, still life photography, solution, carbonated water, liqueu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889671" y="1150488"/>
            <a:ext cx="3009357" cy="200373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itle 2"/>
          <p:cNvSpPr txBox="1">
            <a:spLocks/>
          </p:cNvSpPr>
          <p:nvPr/>
        </p:nvSpPr>
        <p:spPr>
          <a:xfrm>
            <a:off x="476250" y="376851"/>
            <a:ext cx="7886700" cy="132556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latin typeface="Arial" panose="020B0604020202020204" pitchFamily="34" charset="0"/>
                <a:cs typeface="Arial" panose="020B0604020202020204" pitchFamily="34" charset="0"/>
              </a:rPr>
              <a:t>The Water Problem</a:t>
            </a:r>
          </a:p>
        </p:txBody>
      </p:sp>
      <p:sp>
        <p:nvSpPr>
          <p:cNvPr id="4" name="TextBox 3"/>
          <p:cNvSpPr txBox="1"/>
          <p:nvPr/>
        </p:nvSpPr>
        <p:spPr>
          <a:xfrm>
            <a:off x="628650" y="1367523"/>
            <a:ext cx="4961117" cy="1569660"/>
          </a:xfrm>
          <a:prstGeom prst="rect">
            <a:avLst/>
          </a:prstGeom>
          <a:noFill/>
        </p:spPr>
        <p:txBody>
          <a:bodyPr wrap="square" rtlCol="0">
            <a:spAutoFit/>
          </a:bodyPr>
          <a:lstStyle/>
          <a:p>
            <a:r>
              <a:rPr lang="en-US" sz="3200" dirty="0"/>
              <a:t>Three quarters of the Earth’s surface is covered in water, so what is the problem?</a:t>
            </a:r>
          </a:p>
        </p:txBody>
      </p:sp>
      <p:sp>
        <p:nvSpPr>
          <p:cNvPr id="7" name="TextBox 6"/>
          <p:cNvSpPr txBox="1"/>
          <p:nvPr/>
        </p:nvSpPr>
        <p:spPr>
          <a:xfrm>
            <a:off x="719841" y="3810000"/>
            <a:ext cx="8114058" cy="2062103"/>
          </a:xfrm>
          <a:prstGeom prst="rect">
            <a:avLst/>
          </a:prstGeom>
          <a:noFill/>
        </p:spPr>
        <p:txBody>
          <a:bodyPr wrap="square" rtlCol="0">
            <a:spAutoFit/>
          </a:bodyPr>
          <a:lstStyle/>
          <a:p>
            <a:r>
              <a:rPr lang="en-US" sz="3200" dirty="0"/>
              <a:t>What do we use water for?</a:t>
            </a:r>
          </a:p>
          <a:p>
            <a:endParaRPr lang="en-US" sz="3200" dirty="0"/>
          </a:p>
          <a:p>
            <a:r>
              <a:rPr lang="en-US" sz="3200" dirty="0"/>
              <a:t>What are some reasons water is a conservation issue?</a:t>
            </a:r>
          </a:p>
        </p:txBody>
      </p:sp>
    </p:spTree>
    <p:extLst>
      <p:ext uri="{BB962C8B-B14F-4D97-AF65-F5344CB8AC3E}">
        <p14:creationId xmlns:p14="http://schemas.microsoft.com/office/powerpoint/2010/main" val="24263727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a:t>LS 01: Learning Segment </a:t>
            </a:r>
            <a:r>
              <a:rPr lang="en-US" dirty="0" smtClean="0"/>
              <a:t>Overview</a:t>
            </a:r>
            <a:endParaRPr lang="en-US" dirty="0"/>
          </a:p>
        </p:txBody>
      </p:sp>
      <p:sp>
        <p:nvSpPr>
          <p:cNvPr id="2" name="Text Placeholder 1">
            <a:extLst>
              <a:ext uri="{FF2B5EF4-FFF2-40B4-BE49-F238E27FC236}">
                <a16:creationId xmlns:a16="http://schemas.microsoft.com/office/drawing/2014/main" id="{1422CB9B-A5C3-2C46-8814-AEDF53B6308E}"/>
              </a:ext>
            </a:extLst>
          </p:cNvPr>
          <p:cNvSpPr>
            <a:spLocks noGrp="1"/>
          </p:cNvSpPr>
          <p:nvPr>
            <p:ph type="body" sz="quarter" idx="10"/>
          </p:nvPr>
        </p:nvSpPr>
        <p:spPr/>
        <p:txBody>
          <a:bodyPr/>
          <a:lstStyle/>
          <a:p>
            <a:pPr>
              <a:spcAft>
                <a:spcPts val="600"/>
              </a:spcAft>
            </a:pPr>
            <a:r>
              <a:rPr lang="en-US" b="1" dirty="0" smtClean="0"/>
              <a:t>We </a:t>
            </a:r>
            <a:r>
              <a:rPr lang="en-US" b="1" dirty="0"/>
              <a:t>remind ourselves of our observations of Earth in order to return to other questions about how the Earth got to be the unique planet that it is. In doing so, we develop or remind ourselves of three key questions (two of which we’ll take up</a:t>
            </a:r>
            <a:r>
              <a:rPr lang="en-US" b="1" dirty="0" smtClean="0"/>
              <a:t>).</a:t>
            </a:r>
            <a:endParaRPr lang="en-US" b="1" dirty="0"/>
          </a:p>
        </p:txBody>
      </p:sp>
      <p:sp>
        <p:nvSpPr>
          <p:cNvPr id="5" name="Text Placeholder 4">
            <a:extLst>
              <a:ext uri="{FF2B5EF4-FFF2-40B4-BE49-F238E27FC236}">
                <a16:creationId xmlns:a16="http://schemas.microsoft.com/office/drawing/2014/main" id="{FAC6947D-39D8-BB41-9E85-33719E9FA300}"/>
              </a:ext>
            </a:extLst>
          </p:cNvPr>
          <p:cNvSpPr>
            <a:spLocks noGrp="1"/>
          </p:cNvSpPr>
          <p:nvPr>
            <p:ph type="body" sz="quarter" idx="12"/>
          </p:nvPr>
        </p:nvSpPr>
        <p:spPr/>
        <p:txBody>
          <a:bodyPr/>
          <a:lstStyle/>
          <a:p>
            <a:pPr>
              <a:spcAft>
                <a:spcPts val="600"/>
              </a:spcAft>
            </a:pPr>
            <a:r>
              <a:rPr lang="en-US" u="sng" dirty="0"/>
              <a:t>Resources you will need</a:t>
            </a:r>
            <a:r>
              <a:rPr lang="en-US" dirty="0"/>
              <a:t>:</a:t>
            </a:r>
          </a:p>
          <a:p>
            <a:pPr>
              <a:spcAft>
                <a:spcPts val="600"/>
              </a:spcAft>
            </a:pPr>
            <a:r>
              <a:rPr lang="en-US" dirty="0"/>
              <a:t>AO Doodle Sheet</a:t>
            </a:r>
          </a:p>
          <a:p>
            <a:endParaRPr lang="en-US" dirty="0"/>
          </a:p>
        </p:txBody>
      </p:sp>
      <p:sp>
        <p:nvSpPr>
          <p:cNvPr id="4" name="Text Placeholder 3">
            <a:extLst>
              <a:ext uri="{FF2B5EF4-FFF2-40B4-BE49-F238E27FC236}">
                <a16:creationId xmlns:a16="http://schemas.microsoft.com/office/drawing/2014/main" id="{E69756B6-3212-BF4A-879D-3647F76C80BC}"/>
              </a:ext>
            </a:extLst>
          </p:cNvPr>
          <p:cNvSpPr>
            <a:spLocks noGrp="1"/>
          </p:cNvSpPr>
          <p:nvPr>
            <p:ph type="body" sz="quarter" idx="11"/>
          </p:nvPr>
        </p:nvSpPr>
        <p:spPr/>
        <p:txBody>
          <a:bodyPr/>
          <a:lstStyle/>
          <a:p>
            <a:r>
              <a:rPr lang="en-US" dirty="0"/>
              <a:t>15 minutes</a:t>
            </a:r>
          </a:p>
          <a:p>
            <a:endParaRPr lang="en-US" dirty="0"/>
          </a:p>
        </p:txBody>
      </p:sp>
    </p:spTree>
    <p:extLst>
      <p:ext uri="{BB962C8B-B14F-4D97-AF65-F5344CB8AC3E}">
        <p14:creationId xmlns:p14="http://schemas.microsoft.com/office/powerpoint/2010/main" val="631452690"/>
      </p:ext>
    </p:extLst>
  </p:cSld>
  <p:clrMapOvr>
    <a:masterClrMapping/>
  </p:clrMapOvr>
  <p:transition spd="med"/>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628650" y="365126"/>
            <a:ext cx="7886700" cy="132556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latin typeface="Arial" panose="020B0604020202020204" pitchFamily="34" charset="0"/>
                <a:cs typeface="Arial" panose="020B0604020202020204" pitchFamily="34" charset="0"/>
              </a:rPr>
              <a:t>The Water Problem</a:t>
            </a:r>
          </a:p>
        </p:txBody>
      </p:sp>
      <p:sp>
        <p:nvSpPr>
          <p:cNvPr id="4" name="TextBox 3"/>
          <p:cNvSpPr txBox="1"/>
          <p:nvPr/>
        </p:nvSpPr>
        <p:spPr>
          <a:xfrm>
            <a:off x="628650" y="1598212"/>
            <a:ext cx="7704317" cy="1138773"/>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We’re going to do a little research…</a:t>
            </a:r>
          </a:p>
          <a:p>
            <a:endParaRPr lang="en-US" dirty="0"/>
          </a:p>
          <a:p>
            <a:endParaRPr lang="en-US" dirty="0"/>
          </a:p>
        </p:txBody>
      </p:sp>
    </p:spTree>
    <p:extLst>
      <p:ext uri="{BB962C8B-B14F-4D97-AF65-F5344CB8AC3E}">
        <p14:creationId xmlns:p14="http://schemas.microsoft.com/office/powerpoint/2010/main" val="426208483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628650" y="365126"/>
            <a:ext cx="7886700" cy="132556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latin typeface="Arial" panose="020B0604020202020204" pitchFamily="34" charset="0"/>
                <a:cs typeface="Arial" panose="020B0604020202020204" pitchFamily="34" charset="0"/>
              </a:rPr>
              <a:t>The Water Problem</a:t>
            </a:r>
          </a:p>
        </p:txBody>
      </p:sp>
      <p:sp>
        <p:nvSpPr>
          <p:cNvPr id="4" name="TextBox 3"/>
          <p:cNvSpPr txBox="1"/>
          <p:nvPr/>
        </p:nvSpPr>
        <p:spPr>
          <a:xfrm>
            <a:off x="628650" y="1598212"/>
            <a:ext cx="7704317" cy="1138773"/>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What have we learned?</a:t>
            </a:r>
          </a:p>
          <a:p>
            <a:endParaRPr lang="en-US" dirty="0"/>
          </a:p>
          <a:p>
            <a:endParaRPr lang="en-US" dirty="0"/>
          </a:p>
        </p:txBody>
      </p:sp>
    </p:spTree>
    <p:extLst>
      <p:ext uri="{BB962C8B-B14F-4D97-AF65-F5344CB8AC3E}">
        <p14:creationId xmlns:p14="http://schemas.microsoft.com/office/powerpoint/2010/main" val="303073531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A (Optional): Learning Segment </a:t>
            </a:r>
            <a:r>
              <a:rPr lang="en-US" dirty="0" smtClean="0"/>
              <a:t>Summary</a:t>
            </a:r>
            <a:endParaRPr lang="en-US" dirty="0"/>
          </a:p>
        </p:txBody>
      </p:sp>
      <p:sp>
        <p:nvSpPr>
          <p:cNvPr id="2" name="Text Placeholder 1">
            <a:extLst>
              <a:ext uri="{FF2B5EF4-FFF2-40B4-BE49-F238E27FC236}">
                <a16:creationId xmlns:a16="http://schemas.microsoft.com/office/drawing/2014/main" id="{081ACE4F-BB37-0A4E-BEE8-1B74A087FA7E}"/>
              </a:ext>
            </a:extLst>
          </p:cNvPr>
          <p:cNvSpPr>
            <a:spLocks noGrp="1"/>
          </p:cNvSpPr>
          <p:nvPr>
            <p:ph type="body" sz="quarter" idx="10"/>
          </p:nvPr>
        </p:nvSpPr>
        <p:spPr/>
        <p:txBody>
          <a:bodyPr/>
          <a:lstStyle/>
          <a:p>
            <a:r>
              <a:rPr lang="en-US" b="1" dirty="0" smtClean="0"/>
              <a:t>What we’ve figured out…</a:t>
            </a:r>
          </a:p>
          <a:p>
            <a:r>
              <a:rPr lang="en-US" dirty="0" smtClean="0"/>
              <a:t>We’ve </a:t>
            </a:r>
            <a:r>
              <a:rPr lang="en-US" dirty="0"/>
              <a:t>tied our understanding of our model to the water cycle and the water cycle to conservation issues. This has helped us to connect our learning back to bigger questions about human impacts.</a:t>
            </a:r>
          </a:p>
          <a:p>
            <a:endParaRPr lang="en-US" dirty="0"/>
          </a:p>
        </p:txBody>
      </p:sp>
      <p:sp>
        <p:nvSpPr>
          <p:cNvPr id="5" name="Text Placeholder 4">
            <a:extLst>
              <a:ext uri="{FF2B5EF4-FFF2-40B4-BE49-F238E27FC236}">
                <a16:creationId xmlns:a16="http://schemas.microsoft.com/office/drawing/2014/main" id="{4577FF21-ADFB-9047-A245-E9DC842823CF}"/>
              </a:ext>
            </a:extLst>
          </p:cNvPr>
          <p:cNvSpPr>
            <a:spLocks noGrp="1"/>
          </p:cNvSpPr>
          <p:nvPr>
            <p:ph type="body" sz="quarter" idx="11"/>
          </p:nvPr>
        </p:nvSpPr>
        <p:spPr/>
        <p:txBody>
          <a:bodyPr/>
          <a:lstStyle/>
          <a:p>
            <a:pPr>
              <a:lnSpc>
                <a:spcPct val="100000"/>
              </a:lnSpc>
              <a:spcAft>
                <a:spcPts val="400"/>
              </a:spcAft>
            </a:pPr>
            <a:r>
              <a:rPr lang="en-US" dirty="0"/>
              <a:t>LS </a:t>
            </a:r>
            <a:r>
              <a:rPr lang="en-US" dirty="0" smtClean="0"/>
              <a:t>A Teacher </a:t>
            </a:r>
            <a:r>
              <a:rPr lang="en-US" dirty="0"/>
              <a:t>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p:txBody>
      </p:sp>
    </p:spTree>
    <p:extLst>
      <p:ext uri="{BB962C8B-B14F-4D97-AF65-F5344CB8AC3E}">
        <p14:creationId xmlns:p14="http://schemas.microsoft.com/office/powerpoint/2010/main" val="3908429389"/>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01: Returning to the Four Spheres</a:t>
            </a:r>
          </a:p>
        </p:txBody>
      </p:sp>
      <p:sp>
        <p:nvSpPr>
          <p:cNvPr id="4" name="Text Placeholder 3">
            <a:extLst>
              <a:ext uri="{FF2B5EF4-FFF2-40B4-BE49-F238E27FC236}">
                <a16:creationId xmlns:a16="http://schemas.microsoft.com/office/drawing/2014/main" id="{B882C8F9-048B-8343-B848-D6902C2B6A2A}"/>
              </a:ext>
            </a:extLst>
          </p:cNvPr>
          <p:cNvSpPr>
            <a:spLocks noGrp="1"/>
          </p:cNvSpPr>
          <p:nvPr>
            <p:ph type="body" sz="quarter" idx="10"/>
          </p:nvPr>
        </p:nvSpPr>
        <p:spPr/>
        <p:txBody>
          <a:bodyPr/>
          <a:lstStyle/>
          <a:p>
            <a:r>
              <a:rPr lang="en-US" dirty="0"/>
              <a:t>This unit and the next explicitly ask us to move onto the three other spheres in our representation. Remember to use the representation in your classroom as appropriate.</a:t>
            </a:r>
          </a:p>
          <a:p>
            <a:endParaRPr lang="en-US" dirty="0"/>
          </a:p>
        </p:txBody>
      </p:sp>
      <p:pic>
        <p:nvPicPr>
          <p:cNvPr id="8" name="Picture 7"/>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1718484" y="2006279"/>
            <a:ext cx="5472429" cy="3967259"/>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900705554"/>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LS 01: Back to Our Other Driving Questions</a:t>
            </a:r>
          </a:p>
        </p:txBody>
      </p:sp>
      <p:sp>
        <p:nvSpPr>
          <p:cNvPr id="2" name="Text Placeholder 1">
            <a:extLst>
              <a:ext uri="{FF2B5EF4-FFF2-40B4-BE49-F238E27FC236}">
                <a16:creationId xmlns:a16="http://schemas.microsoft.com/office/drawing/2014/main" id="{C24BA9E2-8080-D047-AB69-EC390A208947}"/>
              </a:ext>
            </a:extLst>
          </p:cNvPr>
          <p:cNvSpPr>
            <a:spLocks noGrp="1"/>
          </p:cNvSpPr>
          <p:nvPr>
            <p:ph type="body" sz="quarter" idx="10"/>
          </p:nvPr>
        </p:nvSpPr>
        <p:spPr/>
        <p:txBody>
          <a:bodyPr/>
          <a:lstStyle/>
          <a:p>
            <a:pPr>
              <a:spcAft>
                <a:spcPts val="600"/>
              </a:spcAft>
            </a:pPr>
            <a:r>
              <a:rPr lang="en-US" dirty="0"/>
              <a:t>In this segment, we remind ourselves that we had some questions that we left behind. It’s time now to pick up the thread.</a:t>
            </a:r>
          </a:p>
          <a:p>
            <a:pPr>
              <a:spcAft>
                <a:spcPts val="600"/>
              </a:spcAft>
            </a:pPr>
            <a:endParaRPr lang="en-US" dirty="0"/>
          </a:p>
          <a:p>
            <a:pPr>
              <a:spcAft>
                <a:spcPts val="600"/>
              </a:spcAft>
            </a:pPr>
            <a:r>
              <a:rPr lang="en-US" dirty="0"/>
              <a:t>Recall our question from the beginning of the last unit…</a:t>
            </a:r>
          </a:p>
          <a:p>
            <a:r>
              <a:rPr lang="en-US" b="1" dirty="0"/>
              <a:t>Possible Initial Driving Question(s): </a:t>
            </a:r>
          </a:p>
          <a:p>
            <a:r>
              <a:rPr lang="en-US" b="1" dirty="0"/>
              <a:t>How did Earth get all of the unique features that we described in our list? </a:t>
            </a:r>
            <a:r>
              <a:rPr lang="en-US" dirty="0"/>
              <a:t>Where did all of these features of Earth come from? How did these various spheres (i.e. geosphere, biosphere, hydrosphere, atmosphere) of Earth form?</a:t>
            </a:r>
          </a:p>
          <a:p>
            <a:endParaRPr lang="en-US" dirty="0"/>
          </a:p>
          <a:p>
            <a:r>
              <a:rPr lang="en-US" dirty="0"/>
              <a:t>We’ve addressed this question: </a:t>
            </a:r>
            <a:r>
              <a:rPr lang="en-US" i="1" dirty="0"/>
              <a:t>How did the rocky Earth (the geosphere) come to be?</a:t>
            </a:r>
          </a:p>
          <a:p>
            <a:endParaRPr lang="en-US" dirty="0"/>
          </a:p>
          <a:p>
            <a:r>
              <a:rPr lang="en-US" b="1" dirty="0"/>
              <a:t>But we have three other spheres to consider: the hydrosphere, atmosphere and biosphere.</a:t>
            </a:r>
          </a:p>
          <a:p>
            <a:r>
              <a:rPr lang="en-US" dirty="0"/>
              <a:t>We’ll revive our consideration of the next two and then will later (in he next unit) at least problematize the evolution of life on the planet by looking at changes in the Earth’s atmosphere over time. That will be our transition into (yes, finally!) biology!</a:t>
            </a:r>
          </a:p>
          <a:p>
            <a:endParaRPr lang="en-US" dirty="0"/>
          </a:p>
        </p:txBody>
      </p:sp>
    </p:spTree>
    <p:extLst>
      <p:ext uri="{BB962C8B-B14F-4D97-AF65-F5344CB8AC3E}">
        <p14:creationId xmlns:p14="http://schemas.microsoft.com/office/powerpoint/2010/main" val="1950053724"/>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Yel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74337</TotalTime>
  <Words>12152</Words>
  <Application>Microsoft Office PowerPoint</Application>
  <PresentationFormat>Overhead</PresentationFormat>
  <Paragraphs>851</Paragraphs>
  <Slides>72</Slides>
  <Notes>70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72</vt:i4>
      </vt:variant>
    </vt:vector>
  </HeadingPairs>
  <TitlesOfParts>
    <vt:vector size="79" baseType="lpstr">
      <vt:lpstr>Arial</vt:lpstr>
      <vt:lpstr>Calibri</vt:lpstr>
      <vt:lpstr>Calibri Light</vt:lpstr>
      <vt:lpstr>Helvetica Light</vt:lpstr>
      <vt:lpstr>Times New Roman</vt:lpstr>
      <vt:lpstr>Wingdings</vt:lpstr>
      <vt:lpstr>Yellow</vt:lpstr>
      <vt:lpstr>PowerPoint Presentation</vt:lpstr>
      <vt:lpstr>How to use these slides…</vt:lpstr>
      <vt:lpstr>How to really use these slides… A note about coherence.</vt:lpstr>
      <vt:lpstr>Unit Overview</vt:lpstr>
      <vt:lpstr>Phenomenon-Question-Model</vt:lpstr>
      <vt:lpstr>Symbols</vt:lpstr>
      <vt:lpstr>LS 01: Learning Segment Overview</vt:lpstr>
      <vt:lpstr>LS 01: Returning to the Four Spheres</vt:lpstr>
      <vt:lpstr>LS 01: Back to Our Other Driving Questions</vt:lpstr>
      <vt:lpstr>LS 01: Earth Science for Biologists</vt:lpstr>
      <vt:lpstr>PowerPoint Presentation</vt:lpstr>
      <vt:lpstr>Earth: Describe what you see…</vt:lpstr>
      <vt:lpstr>Earth: Describe what you see…</vt:lpstr>
      <vt:lpstr>Earth: Describe what you see…</vt:lpstr>
      <vt:lpstr>We have a geosphere.  What happens next?</vt:lpstr>
      <vt:lpstr>What questions do we have?</vt:lpstr>
      <vt:lpstr>Let’s start by tackling two of these.</vt:lpstr>
      <vt:lpstr>LS 01: Learning Segment Summary</vt:lpstr>
      <vt:lpstr>LS 02: Learning Segment Overview</vt:lpstr>
      <vt:lpstr>LS 02: Offering Initial Ideas and Learning More</vt:lpstr>
      <vt:lpstr>PowerPoint Presentation</vt:lpstr>
      <vt:lpstr>PowerPoint Presentation</vt:lpstr>
      <vt:lpstr>PowerPoint Presentation</vt:lpstr>
      <vt:lpstr>PowerPoint Presentation</vt:lpstr>
      <vt:lpstr>PowerPoint Presentation</vt:lpstr>
      <vt:lpstr>LS 02: Learning Segment Summary</vt:lpstr>
      <vt:lpstr>LS 03: Learning Segment Overview</vt:lpstr>
      <vt:lpstr>LS 03: The Scope of The Model</vt:lpstr>
      <vt:lpstr>LS 03: Student Progression of Model Ideas</vt:lpstr>
      <vt:lpstr>We’ve got some initial ideas…</vt:lpstr>
      <vt:lpstr>Pre-Lab Reading (“Water In Rocks?”)</vt:lpstr>
      <vt:lpstr>Pre-Lab Reading (“Water In Rocks?”)</vt:lpstr>
      <vt:lpstr>Hydrated Minerals:   Gypsum Lab</vt:lpstr>
      <vt:lpstr>Lab Conclusions: Enough Water?</vt:lpstr>
      <vt:lpstr>Another Calculation</vt:lpstr>
      <vt:lpstr>LS 03: Learning Segment Summary</vt:lpstr>
      <vt:lpstr>LS 04: Learning Segment Overview</vt:lpstr>
      <vt:lpstr>LS 04: Coming to the Surface</vt:lpstr>
      <vt:lpstr>Water from Rocks!</vt:lpstr>
      <vt:lpstr>PowerPoint Presentation</vt:lpstr>
      <vt:lpstr>Learning More through Reading</vt:lpstr>
      <vt:lpstr>Learning More through Reading</vt:lpstr>
      <vt:lpstr>Processing the Reading</vt:lpstr>
      <vt:lpstr>PowerPoint Presentation</vt:lpstr>
      <vt:lpstr>PowerPoint Presentation</vt:lpstr>
      <vt:lpstr>LS 04: Learning Segment Summary</vt:lpstr>
      <vt:lpstr>LS 05: Learning Segment Overview</vt:lpstr>
      <vt:lpstr>LS 04: Title</vt:lpstr>
      <vt:lpstr>Formalizing our Model to address:</vt:lpstr>
      <vt:lpstr>Assemble / Re-work the Model</vt:lpstr>
      <vt:lpstr>PowerPoint Presentation</vt:lpstr>
      <vt:lpstr>[Groups present their models.]</vt:lpstr>
      <vt:lpstr>PowerPoint Presentation</vt:lpstr>
      <vt:lpstr>LS 05: Learning Segment Summary</vt:lpstr>
      <vt:lpstr>LS 06: Learning Segment Overview</vt:lpstr>
      <vt:lpstr>LS 06: Title</vt:lpstr>
      <vt:lpstr>PowerPoint Presentation</vt:lpstr>
      <vt:lpstr>LS 06: Learning Segment Summary</vt:lpstr>
      <vt:lpstr>LS A (Optional): Learning Segment Overview</vt:lpstr>
      <vt:lpstr>LS A (Optional): Human Impacts</vt:lpstr>
      <vt:lpstr>LS A (Optional): Human Impacts</vt:lpstr>
      <vt:lpstr>LS A (Optional): More Details on Possible Projects</vt:lpstr>
      <vt:lpstr>LS A (Optional): More Details on Possible Projects</vt:lpstr>
      <vt:lpstr>LS A (Optional): Human Impacts</vt:lpstr>
      <vt:lpstr>Water</vt:lpstr>
      <vt:lpstr>What is the Water Cycle?</vt:lpstr>
      <vt:lpstr>PowerPoint Presentation</vt:lpstr>
      <vt:lpstr>Where is the water?</vt:lpstr>
      <vt:lpstr>PowerPoint Presentation</vt:lpstr>
      <vt:lpstr>PowerPoint Presentation</vt:lpstr>
      <vt:lpstr>PowerPoint Presentation</vt:lpstr>
      <vt:lpstr>LS A (Optional): Learning Segment 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 Hedman</dc:creator>
  <cp:lastModifiedBy>Chris Griesemer</cp:lastModifiedBy>
  <cp:revision>931</cp:revision>
  <cp:lastPrinted>2019-09-12T04:36:27Z</cp:lastPrinted>
  <dcterms:created xsi:type="dcterms:W3CDTF">2019-08-29T23:00:29Z</dcterms:created>
  <dcterms:modified xsi:type="dcterms:W3CDTF">2025-07-30T22:27:45Z</dcterms:modified>
</cp:coreProperties>
</file>